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63" r:id="rId7"/>
    <p:sldId id="259" r:id="rId8"/>
    <p:sldId id="260" r:id="rId9"/>
    <p:sldId id="264" r:id="rId10"/>
    <p:sldId id="265" r:id="rId11"/>
    <p:sldId id="266" r:id="rId12"/>
    <p:sldId id="267" r:id="rId13"/>
    <p:sldId id="268" r:id="rId14"/>
    <p:sldId id="270" r:id="rId15"/>
    <p:sldId id="271" r:id="rId16"/>
    <p:sldId id="282" r:id="rId17"/>
    <p:sldId id="272" r:id="rId18"/>
    <p:sldId id="283" r:id="rId19"/>
    <p:sldId id="273" r:id="rId20"/>
    <p:sldId id="274" r:id="rId21"/>
    <p:sldId id="276" r:id="rId22"/>
    <p:sldId id="269" r:id="rId23"/>
    <p:sldId id="277" r:id="rId24"/>
    <p:sldId id="279" r:id="rId25"/>
    <p:sldId id="280" r:id="rId26"/>
    <p:sldId id="284" r:id="rId27"/>
    <p:sldId id="285" r:id="rId28"/>
    <p:sldId id="286" r:id="rId29"/>
    <p:sldId id="287" r:id="rId30"/>
    <p:sldId id="288" r:id="rId31"/>
    <p:sldId id="289" r:id="rId32"/>
    <p:sldId id="290" r:id="rId33"/>
    <p:sldId id="291" r:id="rId34"/>
    <p:sldId id="292" r:id="rId35"/>
    <p:sldId id="297" r:id="rId36"/>
    <p:sldId id="293" r:id="rId37"/>
    <p:sldId id="298" r:id="rId38"/>
    <p:sldId id="299" r:id="rId39"/>
    <p:sldId id="294" r:id="rId40"/>
    <p:sldId id="295" r:id="rId41"/>
    <p:sldId id="296" r:id="rId42"/>
    <p:sldId id="300" r:id="rId43"/>
    <p:sldId id="304" r:id="rId44"/>
    <p:sldId id="301" r:id="rId45"/>
    <p:sldId id="302" r:id="rId46"/>
    <p:sldId id="303" r:id="rId47"/>
    <p:sldId id="281" r:id="rId48"/>
  </p:sldIdLst>
  <p:sldSz cx="12192000" cy="6858000"/>
  <p:notesSz cx="6858000" cy="9144000"/>
  <p:embeddedFontLst>
    <p:embeddedFont>
      <p:font typeface="华文行楷" panose="02010800040101010101" charset="-122"/>
      <p:regular r:id="rId52"/>
    </p:embeddedFont>
    <p:embeddedFont>
      <p:font typeface="等线" panose="02010600030101010101" charset="-122"/>
      <p:regular r:id="rId53"/>
    </p:embeddedFont>
    <p:embeddedFont>
      <p:font typeface="方正清刻本悦宋简体" panose="02000000000000000000" pitchFamily="2" charset="-122"/>
      <p:regular r:id="rId54"/>
    </p:embeddedFont>
    <p:embeddedFont>
      <p:font typeface="Bahnschrift Light Condensed" panose="020B0502040204020203"/>
      <p:regular r:id="rId55"/>
    </p:embeddedFont>
    <p:embeddedFont>
      <p:font typeface="站酷小薇LOGO体" panose="02010600010101010101" charset="-122"/>
      <p:regular r:id="rId56"/>
    </p:embeddedFont>
    <p:embeddedFont>
      <p:font typeface="Segoe UI" panose="020B0502040204020203" pitchFamily="34" charset="0"/>
      <p:regular r:id="rId57"/>
      <p:bold r:id="rId58"/>
      <p:italic r:id="rId59"/>
      <p:boldItalic r:id="rId60"/>
    </p:embeddedFont>
    <p:embeddedFont>
      <p:font typeface="华文楷体" panose="02010600040101010101" charset="-122"/>
      <p:regular r:id="rId61"/>
    </p:embeddedFont>
    <p:embeddedFont>
      <p:font typeface="Segoe UI Light" panose="020B0502040204020203" pitchFamily="34" charset="0"/>
      <p:regular r:id="rId62"/>
      <p:italic r:id="rId63"/>
    </p:embeddedFont>
    <p:embeddedFont>
      <p:font typeface="方正舒体" panose="02010601030101010101" charset="-122"/>
      <p:regular r:id="rId64"/>
    </p:embeddedFont>
    <p:embeddedFont>
      <p:font typeface="方正姚体" panose="02010601030101010101" pitchFamily="2" charset="-122"/>
      <p:regular r:id="rId65"/>
    </p:embeddedFont>
    <p:embeddedFont>
      <p:font typeface="黑体" panose="02010609060101010101" charset="-122"/>
      <p:regular r:id="rId66"/>
    </p:embeddedFont>
    <p:embeddedFont>
      <p:font typeface="楷体" panose="02010609060101010101" pitchFamily="49" charset="-122"/>
      <p:regular r:id="rId67"/>
    </p:embeddedFont>
    <p:embeddedFont>
      <p:font typeface="华文新魏" panose="02010800040101010101" pitchFamily="2" charset="-122"/>
      <p:regular r:id="rId6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4" userDrawn="1">
          <p15:clr>
            <a:srgbClr val="A4A3A4"/>
          </p15:clr>
        </p15:guide>
        <p15:guide id="2" pos="38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99A6"/>
    <a:srgbClr val="84CCF4"/>
    <a:srgbClr val="449FB7"/>
    <a:srgbClr val="E43E39"/>
    <a:srgbClr val="FBA1A5"/>
    <a:srgbClr val="887593"/>
    <a:srgbClr val="EFE3F0"/>
    <a:srgbClr val="24A4C6"/>
    <a:srgbClr val="F8EEF5"/>
    <a:srgbClr val="027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1" autoAdjust="0"/>
    <p:restoredTop sz="94660"/>
  </p:normalViewPr>
  <p:slideViewPr>
    <p:cSldViewPr snapToGrid="0" showGuides="1">
      <p:cViewPr varScale="1">
        <p:scale>
          <a:sx n="85" d="100"/>
          <a:sy n="85" d="100"/>
        </p:scale>
        <p:origin x="174" y="60"/>
      </p:cViewPr>
      <p:guideLst>
        <p:guide orient="horz" pos="2134"/>
        <p:guide pos="3896"/>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3.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2036E-8605-4B2B-BDE3-2B229D034A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B1B32-91F8-4D47-B1FD-ABF521355CB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flipH="1">
            <a:off x="2667000" y="-2667000"/>
            <a:ext cx="6858000" cy="1219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grpSp>
        <p:nvGrpSpPr>
          <p:cNvPr id="5" name="组合 4"/>
          <p:cNvGrpSpPr/>
          <p:nvPr userDrawn="1"/>
        </p:nvGrpSpPr>
        <p:grpSpPr>
          <a:xfrm>
            <a:off x="1" y="0"/>
            <a:ext cx="12192001" cy="6857999"/>
            <a:chOff x="1" y="0"/>
            <a:chExt cx="12192001" cy="6857999"/>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4" name="矩形 3"/>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0794" y="0"/>
            <a:ext cx="3413595" cy="2578100"/>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871595" y="5105401"/>
            <a:ext cx="8394700" cy="1752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grpSp>
        <p:nvGrpSpPr>
          <p:cNvPr id="2" name="组合 1"/>
          <p:cNvGrpSpPr/>
          <p:nvPr userDrawn="1"/>
        </p:nvGrpSpPr>
        <p:grpSpPr>
          <a:xfrm>
            <a:off x="0" y="-1"/>
            <a:ext cx="12192000" cy="6858000"/>
            <a:chOff x="1" y="0"/>
            <a:chExt cx="12192001" cy="6857999"/>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4" name="矩形 3"/>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rot="5400000" flipH="1">
            <a:off x="-2111378" y="2111374"/>
            <a:ext cx="6858003" cy="2635250"/>
          </a:xfrm>
          <a:prstGeom prst="rect">
            <a:avLst/>
          </a:prstGeom>
        </p:spPr>
      </p:pic>
      <p:pic>
        <p:nvPicPr>
          <p:cNvPr id="6" name="图片 5"/>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a:off x="8778405" y="0"/>
            <a:ext cx="3413595" cy="25781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flipV="1">
            <a:off x="8970307" y="4667250"/>
            <a:ext cx="3221693" cy="21907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0" y="38100"/>
            <a:ext cx="12192000" cy="6858000"/>
            <a:chOff x="1" y="0"/>
            <a:chExt cx="12192001" cy="6857999"/>
          </a:xfrm>
        </p:grpSpPr>
        <p:pic>
          <p:nvPicPr>
            <p:cNvPr id="4" name="图片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2" y="-2667001"/>
              <a:ext cx="6857999" cy="12192001"/>
            </a:xfrm>
            <a:prstGeom prst="rect">
              <a:avLst/>
            </a:prstGeom>
          </p:spPr>
        </p:pic>
        <p:sp>
          <p:nvSpPr>
            <p:cNvPr id="5" name="矩形 4"/>
            <p:cNvSpPr/>
            <p:nvPr userDrawn="1"/>
          </p:nvSpPr>
          <p:spPr>
            <a:xfrm>
              <a:off x="10706100" y="3073400"/>
              <a:ext cx="723900" cy="2336800"/>
            </a:xfrm>
            <a:prstGeom prst="rect">
              <a:avLst/>
            </a:prstGeom>
            <a:solidFill>
              <a:srgbClr val="F2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descr="花"/>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7644" y="-332029"/>
            <a:ext cx="2892425" cy="280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8016121" y="5295900"/>
            <a:ext cx="4714988" cy="1752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416818" y="291402"/>
            <a:ext cx="663192" cy="311499"/>
          </a:xfrm>
          <a:prstGeom prst="rect">
            <a:avLst/>
          </a:prstGeom>
          <a:solidFill>
            <a:srgbClr val="6A8D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1416818" y="642399"/>
            <a:ext cx="663192" cy="311499"/>
          </a:xfrm>
          <a:prstGeom prst="rect">
            <a:avLst/>
          </a:prstGeom>
          <a:solidFill>
            <a:srgbClr val="8E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1416818" y="993396"/>
            <a:ext cx="663192" cy="311499"/>
          </a:xfrm>
          <a:prstGeom prst="rect">
            <a:avLst/>
          </a:prstGeom>
          <a:solidFill>
            <a:srgbClr val="84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416818" y="1344392"/>
            <a:ext cx="663192" cy="311499"/>
          </a:xfrm>
          <a:prstGeom prst="rect">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hdphoto" Target="../media/image16.wdp"/><Relationship Id="rId7" Type="http://schemas.openxmlformats.org/officeDocument/2006/relationships/image" Target="../media/image15.png"/><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microsoft.com/office/2007/relationships/hdphoto" Target="../media/image18.wdp"/><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0.png"/><Relationship Id="rId2" Type="http://schemas.microsoft.com/office/2007/relationships/hdphoto" Target="../media/image39.wdp"/><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1.png"/><Relationship Id="rId2" Type="http://schemas.openxmlformats.org/officeDocument/2006/relationships/tags" Target="../tags/tag36.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6" Type="http://schemas.openxmlformats.org/officeDocument/2006/relationships/notesSlide" Target="../notesSlides/notesSlide2.xml"/><Relationship Id="rId25" Type="http://schemas.openxmlformats.org/officeDocument/2006/relationships/slideLayout" Target="../slideLayouts/slideLayout2.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image" Target="../media/image19.png"/><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2.png"/><Relationship Id="rId2" Type="http://schemas.microsoft.com/office/2007/relationships/hdphoto" Target="../media/image44.wdp"/><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6.png"/><Relationship Id="rId2" Type="http://schemas.microsoft.com/office/2007/relationships/hdphoto" Target="../media/image44.wdp"/><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48.wdp"/><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9.png"/><Relationship Id="rId2" Type="http://schemas.microsoft.com/office/2007/relationships/hdphoto" Target="../media/image44.wdp"/><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1.png"/><Relationship Id="rId2" Type="http://schemas.microsoft.com/office/2007/relationships/hdphoto" Target="../media/image44.wdp"/><Relationship Id="rId1"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3.png"/><Relationship Id="rId2" Type="http://schemas.microsoft.com/office/2007/relationships/hdphoto" Target="../media/image44.wdp"/><Relationship Id="rId1"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slideLayout" Target="../slideLayouts/slideLayout4.xml"/><Relationship Id="rId10" Type="http://schemas.openxmlformats.org/officeDocument/2006/relationships/tags" Target="../tags/tag32.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28.png"/><Relationship Id="rId8" Type="http://schemas.microsoft.com/office/2007/relationships/hdphoto" Target="../media/image27.wdp"/><Relationship Id="rId7" Type="http://schemas.openxmlformats.org/officeDocument/2006/relationships/image" Target="../media/image26.png"/><Relationship Id="rId6" Type="http://schemas.microsoft.com/office/2007/relationships/hdphoto" Target="../media/image25.wdp"/><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slideLayout" Target="../slideLayouts/slideLayout4.xml"/><Relationship Id="rId1" Type="http://schemas.openxmlformats.org/officeDocument/2006/relationships/tags" Target="../tags/tag33.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35.png"/><Relationship Id="rId7" Type="http://schemas.microsoft.com/office/2007/relationships/hdphoto" Target="../media/image34.wdp"/><Relationship Id="rId6" Type="http://schemas.openxmlformats.org/officeDocument/2006/relationships/image" Target="../media/image33.png"/><Relationship Id="rId5" Type="http://schemas.microsoft.com/office/2007/relationships/hdphoto" Target="../media/image32.wdp"/><Relationship Id="rId4" Type="http://schemas.openxmlformats.org/officeDocument/2006/relationships/image" Target="../media/image31.png"/><Relationship Id="rId3" Type="http://schemas.microsoft.com/office/2007/relationships/hdphoto" Target="../media/image30.wdp"/><Relationship Id="rId2" Type="http://schemas.openxmlformats.org/officeDocument/2006/relationships/image" Target="../media/image29.png"/><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hdphoto" Target="../media/image14.wdp"/><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3302553" y="2921923"/>
            <a:ext cx="551815" cy="2853768"/>
          </a:xfrm>
          <a:prstGeom prst="rect">
            <a:avLst/>
          </a:prstGeom>
          <a:noFill/>
        </p:spPr>
        <p:txBody>
          <a:bodyPr vert="eaVert" wrap="square" rtlCol="0" anchor="ctr" anchorCtr="0">
            <a:spAutoFit/>
          </a:bodyPr>
          <a:lstStyle/>
          <a:p>
            <a:pPr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1200" cap="none" spc="300" normalizeH="0" baseline="0" noProof="0" dirty="0">
                <a:ln>
                  <a:noFill/>
                </a:ln>
                <a:solidFill>
                  <a:srgbClr val="000000"/>
                </a:solidFill>
                <a:effectLst/>
                <a:uLnTx/>
                <a:uFillTx/>
                <a:latin typeface="华文行楷" panose="02010800040101010101" charset="-122"/>
                <a:ea typeface="华文行楷" panose="02010800040101010101" charset="-122"/>
                <a:cs typeface="+mn-cs"/>
              </a:rPr>
              <a:t>文能提笔安天下</a:t>
            </a:r>
            <a:endParaRPr kumimoji="0" lang="zh-CN" altLang="en-US" sz="2400" b="0" i="0" u="none" strike="noStrike" kern="1200" cap="none" spc="30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17" name="文本框 16"/>
          <p:cNvSpPr txBox="1"/>
          <p:nvPr/>
        </p:nvSpPr>
        <p:spPr>
          <a:xfrm>
            <a:off x="2904623" y="2717257"/>
            <a:ext cx="551815" cy="2853768"/>
          </a:xfrm>
          <a:prstGeom prst="rect">
            <a:avLst/>
          </a:prstGeom>
          <a:noFill/>
        </p:spPr>
        <p:txBody>
          <a:bodyPr vert="eaVert" wrap="square" rtlCol="0" anchor="ctr" anchorCtr="0">
            <a:spAutoFit/>
          </a:bodyPr>
          <a:lstStyle/>
          <a:p>
            <a:pPr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1200" cap="none" spc="30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武能上马定乾坤</a:t>
            </a:r>
            <a:endParaRPr kumimoji="0" lang="zh-CN" altLang="en-US" sz="2400" b="0" i="0" u="none" strike="noStrike" kern="1200" cap="none" spc="30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endParaRPr>
          </a:p>
        </p:txBody>
      </p:sp>
      <p:grpSp>
        <p:nvGrpSpPr>
          <p:cNvPr id="18" name="组合 17"/>
          <p:cNvGrpSpPr/>
          <p:nvPr/>
        </p:nvGrpSpPr>
        <p:grpSpPr>
          <a:xfrm>
            <a:off x="2998075" y="2921922"/>
            <a:ext cx="773117" cy="2733299"/>
            <a:chOff x="6179408" y="2966461"/>
            <a:chExt cx="773117" cy="2525486"/>
          </a:xfrm>
        </p:grpSpPr>
        <p:cxnSp>
          <p:nvCxnSpPr>
            <p:cNvPr id="19" name="直接连接符 18"/>
            <p:cNvCxnSpPr/>
            <p:nvPr/>
          </p:nvCxnSpPr>
          <p:spPr>
            <a:xfrm>
              <a:off x="6952525" y="2966461"/>
              <a:ext cx="0" cy="252548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583268" y="2966461"/>
              <a:ext cx="0" cy="252548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179408" y="2966461"/>
              <a:ext cx="0" cy="252548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7249215" y="1853212"/>
            <a:ext cx="1538514" cy="666728"/>
          </a:xfrm>
          <a:prstGeom prst="rect">
            <a:avLst/>
          </a:prstGeom>
        </p:spPr>
      </p:pic>
      <p:pic>
        <p:nvPicPr>
          <p:cNvPr id="23" name="图片 22"/>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9062" y="4909905"/>
            <a:ext cx="865213" cy="661189"/>
          </a:xfrm>
          <a:prstGeom prst="rect">
            <a:avLst/>
          </a:prstGeom>
        </p:spPr>
      </p:pic>
      <p:pic>
        <p:nvPicPr>
          <p:cNvPr id="24" name="图片 2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131630" y="1429351"/>
            <a:ext cx="1522355" cy="1163372"/>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30354" t="13706" r="30655" b="23119"/>
          <a:stretch>
            <a:fillRect/>
          </a:stretch>
        </p:blipFill>
        <p:spPr>
          <a:xfrm rot="16200000">
            <a:off x="4520565" y="3139440"/>
            <a:ext cx="1525270" cy="2473960"/>
          </a:xfrm>
          <a:prstGeom prst="rect">
            <a:avLst/>
          </a:prstGeom>
        </p:spPr>
      </p:pic>
      <p:pic>
        <p:nvPicPr>
          <p:cNvPr id="7" name="图片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4063" y1="51123" x2="14063" y2="51123"/>
                        <a14:foregroundMark x1="24463" y1="50000" x2="24463" y2="50000"/>
                        <a14:foregroundMark x1="27588" y1="50732" x2="27588" y2="50732"/>
                        <a14:foregroundMark x1="38330" y1="43848" x2="38330" y2="43848"/>
                        <a14:foregroundMark x1="27100" y1="44287" x2="27100" y2="44287"/>
                        <a14:backgroundMark x1="25439" y1="47900" x2="25439" y2="47900"/>
                        <a14:backgroundMark x1="38672" y1="44189" x2="38672" y2="44189"/>
                        <a14:backgroundMark x1="36377" y1="51807" x2="36377" y2="51807"/>
                        <a14:backgroundMark x1="34277" y1="51270" x2="34277" y2="51270"/>
                        <a14:backgroundMark x1="14111" y1="46045" x2="14111" y2="46045"/>
                        <a14:backgroundMark x1="26172" y1="46045" x2="26172" y2="46045"/>
                        <a14:backgroundMark x1="38086" y1="47412" x2="38086" y2="47412"/>
                        <a14:backgroundMark x1="38086" y1="50098" x2="38086" y2="50098"/>
                        <a14:backgroundMark x1="36816" y1="50781" x2="36816" y2="50781"/>
                        <a14:backgroundMark x1="37646" y1="48242" x2="37646" y2="48242"/>
                        <a14:backgroundMark x1="28125" y1="47314" x2="28125" y2="47314"/>
                        <a14:backgroundMark x1="24756" y1="47656" x2="24756" y2="47656"/>
                      </a14:backgroundRemoval>
                    </a14:imgEffect>
                  </a14:imgLayer>
                </a14:imgProps>
              </a:ext>
            </a:extLst>
          </a:blip>
          <a:srcRect t="38018" r="51599" b="42852"/>
          <a:stretch>
            <a:fillRect/>
          </a:stretch>
        </p:blipFill>
        <p:spPr>
          <a:xfrm>
            <a:off x="3879850" y="3823335"/>
            <a:ext cx="2749550" cy="1086485"/>
          </a:xfrm>
          <a:prstGeom prst="rect">
            <a:avLst/>
          </a:prstGeom>
        </p:spPr>
      </p:pic>
      <p:pic>
        <p:nvPicPr>
          <p:cNvPr id="4" name="图片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1436" y1="38623" x2="21436" y2="38623"/>
                        <a14:foregroundMark x1="55859" y1="42529" x2="55859" y2="42529"/>
                        <a14:foregroundMark x1="57471" y1="60010" x2="57471" y2="60010"/>
                        <a14:foregroundMark x1="81885" y1="39111" x2="81885" y2="39111"/>
                        <a14:foregroundMark x1="86865" y1="54297" x2="86865" y2="54297"/>
                        <a14:backgroundMark x1="54785" y1="49951" x2="54785" y2="49951"/>
                        <a14:backgroundMark x1="72168" y1="56299" x2="72168" y2="56299"/>
                        <a14:backgroundMark x1="77148" y1="50098" x2="77148" y2="50098"/>
                        <a14:backgroundMark x1="52539" y1="42432" x2="52539" y2="42432"/>
                        <a14:backgroundMark x1="52441" y1="45117" x2="52441" y2="45117"/>
                        <a14:backgroundMark x1="48389" y1="47510" x2="48389" y2="47510"/>
                        <a14:backgroundMark x1="52637" y1="53271" x2="52637" y2="53271"/>
                        <a14:backgroundMark x1="73096" y1="52246" x2="73096" y2="52246"/>
                      </a14:backgroundRemoval>
                    </a14:imgEffect>
                  </a14:imgLayer>
                </a14:imgProps>
              </a:ext>
            </a:extLst>
          </a:blip>
          <a:stretch>
            <a:fillRect/>
          </a:stretch>
        </p:blipFill>
        <p:spPr>
          <a:xfrm>
            <a:off x="1110615" y="-1415415"/>
            <a:ext cx="5563870" cy="5563870"/>
          </a:xfrm>
          <a:prstGeom prst="rect">
            <a:avLst/>
          </a:prstGeom>
        </p:spPr>
      </p:pic>
      <p:pic>
        <p:nvPicPr>
          <p:cNvPr id="3" name="图片 2"/>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3867" y1="43506" x2="13867" y2="43506"/>
                        <a14:foregroundMark x1="13721" y1="44092" x2="13721" y2="44092"/>
                        <a14:foregroundMark x1="14355" y1="43701" x2="14355" y2="43701"/>
                        <a14:foregroundMark x1="22607" y1="48682" x2="22607" y2="48682"/>
                        <a14:foregroundMark x1="17041" y1="51660" x2="17041" y2="51660"/>
                        <a14:foregroundMark x1="35938" y1="48486" x2="35938" y2="48486"/>
                        <a14:foregroundMark x1="15674" y1="47754" x2="15674" y2="47754"/>
                        <a14:foregroundMark x1="63135" y1="44238" x2="63135" y2="44238"/>
                        <a14:foregroundMark x1="74805" y1="47656" x2="74805" y2="47656"/>
                        <a14:foregroundMark x1="87500" y1="44434" x2="87500" y2="44434"/>
                        <a14:foregroundMark x1="10400" y1="53027" x2="10400" y2="53027"/>
                        <a14:foregroundMark x1="53125" y1="51563" x2="53125" y2="51563"/>
                        <a14:foregroundMark x1="69434" y1="48145" x2="69434" y2="48145"/>
                        <a14:foregroundMark x1="72119" y1="49072" x2="72119" y2="49072"/>
                        <a14:foregroundMark x1="16113" y1="45410" x2="16113" y2="45410"/>
                        <a14:foregroundMark x1="57959" y1="50098" x2="57959" y2="50098"/>
                        <a14:foregroundMark x1="58301" y1="50098" x2="58301" y2="50098"/>
                        <a14:backgroundMark x1="24561" y1="48682" x2="24561" y2="48682"/>
                        <a14:backgroundMark x1="51855" y1="49707" x2="51855" y2="49707"/>
                        <a14:backgroundMark x1="12988" y1="47021" x2="12988" y2="47021"/>
                        <a14:backgroundMark x1="13184" y1="48291" x2="13184" y2="48291"/>
                        <a14:backgroundMark x1="12695" y1="51563" x2="12695" y2="51563"/>
                        <a14:backgroundMark x1="74170" y1="46729" x2="74170" y2="46729"/>
                        <a14:backgroundMark x1="61670" y1="47217" x2="61670" y2="47217"/>
                        <a14:backgroundMark x1="48340" y1="46729" x2="48340" y2="46729"/>
                        <a14:backgroundMark x1="61768" y1="49512" x2="61768" y2="49512"/>
                        <a14:backgroundMark x1="49805" y1="49219" x2="49805" y2="49219"/>
                      </a14:backgroundRemoval>
                    </a14:imgEffect>
                  </a14:imgLayer>
                </a14:imgProps>
              </a:ext>
            </a:extLst>
          </a:blip>
          <a:srcRect t="38172" b="43907"/>
          <a:stretch>
            <a:fillRect/>
          </a:stretch>
        </p:blipFill>
        <p:spPr>
          <a:xfrm>
            <a:off x="3061335" y="1942465"/>
            <a:ext cx="9447530" cy="1748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9" name="图片 8"/>
          <p:cNvPicPr>
            <a:picLocks noChangeAspect="1"/>
          </p:cNvPicPr>
          <p:nvPr/>
        </p:nvPicPr>
        <p:blipFill>
          <a:blip r:embed="rId1"/>
          <a:stretch>
            <a:fillRect/>
          </a:stretch>
        </p:blipFill>
        <p:spPr>
          <a:xfrm>
            <a:off x="8253730" y="451485"/>
            <a:ext cx="3339465" cy="5954395"/>
          </a:xfrm>
          <a:prstGeom prst="rect">
            <a:avLst/>
          </a:prstGeom>
          <a:effectLst>
            <a:outerShdw blurRad="50800" dist="38100" dir="8100000" algn="tr" rotWithShape="0">
              <a:prstClr val="black">
                <a:alpha val="40000"/>
              </a:prstClr>
            </a:outerShdw>
          </a:effectLst>
        </p:spPr>
      </p:pic>
      <p:sp>
        <p:nvSpPr>
          <p:cNvPr id="10" name="文本框 9"/>
          <p:cNvSpPr txBox="1"/>
          <p:nvPr/>
        </p:nvSpPr>
        <p:spPr>
          <a:xfrm>
            <a:off x="962660" y="887095"/>
            <a:ext cx="5478780" cy="5083810"/>
          </a:xfrm>
          <a:prstGeom prst="rect">
            <a:avLst/>
          </a:prstGeom>
          <a:noFill/>
        </p:spPr>
        <p:txBody>
          <a:bodyPr wrap="square" rtlCol="0" anchor="ctr">
            <a:noAutofit/>
          </a:bodyPr>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晚年开禧北伐时期，</a:t>
            </a:r>
            <a:endParaRPr lang="en-US" altLang="zh-CN" sz="2800">
              <a:latin typeface="华文行楷" panose="02010800040101010101" charset="-122"/>
              <a:ea typeface="华文行楷" panose="02010800040101010101" charset="-122"/>
              <a:cs typeface="华文行楷" panose="02010800040101010101" charset="-122"/>
            </a:endParaRPr>
          </a:p>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宰臣韩侂胄接连起用辛弃疾任绍兴、镇江二府</a:t>
            </a:r>
            <a:r>
              <a:rPr lang="zh-CN" altLang="en-US" sz="2800">
                <a:latin typeface="华文行楷" panose="02010800040101010101" charset="-122"/>
                <a:ea typeface="华文行楷" panose="02010800040101010101" charset="-122"/>
                <a:cs typeface="华文行楷" panose="02010800040101010101" charset="-122"/>
                <a:sym typeface="+mn-ea"/>
              </a:rPr>
              <a:t>知府，</a:t>
            </a:r>
            <a:endParaRPr lang="en-US" altLang="zh-CN" sz="2800">
              <a:latin typeface="华文行楷" panose="02010800040101010101" charset="-122"/>
              <a:ea typeface="华文行楷" panose="02010800040101010101" charset="-122"/>
              <a:cs typeface="华文行楷" panose="02010800040101010101" charset="-122"/>
            </a:endParaRPr>
          </a:p>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并征他入朝任枢密都承旨等官，均被辛弃疾推辞。</a:t>
            </a:r>
            <a:endParaRPr lang="en-US" altLang="zh-CN" sz="2800">
              <a:latin typeface="华文行楷" panose="02010800040101010101" charset="-122"/>
              <a:ea typeface="华文行楷" panose="02010800040101010101" charset="-122"/>
              <a:cs typeface="华文行楷" panose="02010800040101010101" charset="-122"/>
            </a:endParaRPr>
          </a:p>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 开禧三年，辛弃疾</a:t>
            </a:r>
            <a:r>
              <a:rPr lang="zh-CN" altLang="en-US" sz="2800">
                <a:solidFill>
                  <a:srgbClr val="C00000"/>
                </a:solidFill>
                <a:latin typeface="华文行楷" panose="02010800040101010101" charset="-122"/>
                <a:ea typeface="华文行楷" panose="02010800040101010101" charset="-122"/>
                <a:cs typeface="华文行楷" panose="02010800040101010101" charset="-122"/>
                <a:sym typeface="+mn-ea"/>
              </a:rPr>
              <a:t>抱憾病逝</a:t>
            </a:r>
            <a:r>
              <a:rPr lang="zh-CN" altLang="en-US" sz="2800">
                <a:latin typeface="华文行楷" panose="02010800040101010101" charset="-122"/>
                <a:ea typeface="华文行楷" panose="02010800040101010101" charset="-122"/>
                <a:cs typeface="华文行楷" panose="02010800040101010101" charset="-122"/>
                <a:sym typeface="+mn-ea"/>
              </a:rPr>
              <a:t>，</a:t>
            </a:r>
            <a:endParaRPr lang="zh-CN" altLang="en-US" sz="2800">
              <a:latin typeface="华文行楷" panose="02010800040101010101" charset="-122"/>
              <a:ea typeface="华文行楷" panose="02010800040101010101" charset="-122"/>
              <a:cs typeface="华文行楷" panose="02010800040101010101" charset="-122"/>
              <a:sym typeface="+mn-ea"/>
            </a:endParaRPr>
          </a:p>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享年六十八岁。</a:t>
            </a:r>
            <a:endParaRPr lang="en-US" altLang="zh-CN" sz="2800">
              <a:latin typeface="华文行楷" panose="02010800040101010101" charset="-122"/>
              <a:ea typeface="华文行楷" panose="02010800040101010101" charset="-122"/>
              <a:cs typeface="华文行楷" panose="02010800040101010101" charset="-122"/>
            </a:endParaRPr>
          </a:p>
          <a:p>
            <a:pPr algn="ct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后赠少师，谥号“忠敏”</a:t>
            </a:r>
            <a:r>
              <a:rPr lang="zh-CN" altLang="en-US">
                <a:latin typeface="华文楷体" panose="02010600040101010101" charset="-122"/>
                <a:ea typeface="华文楷体" panose="02010600040101010101" charset="-122"/>
                <a:sym typeface="+mn-ea"/>
              </a:rPr>
              <a:t>。</a:t>
            </a:r>
            <a:endParaRPr lang="zh-CN" altLang="en-US" dirty="0" smtClean="0">
              <a:solidFill>
                <a:schemeClr val="tx1">
                  <a:lumMod val="75000"/>
                  <a:lumOff val="25000"/>
                </a:schemeClr>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62"/>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2" name="图片 1"/>
          <p:cNvPicPr>
            <a:picLocks noChangeAspect="1"/>
          </p:cNvPicPr>
          <p:nvPr/>
        </p:nvPicPr>
        <p:blipFill>
          <a:blip r:embed="rId1">
            <a:duotone>
              <a:prstClr val="black"/>
              <a:srgbClr val="D9C3A5">
                <a:tint val="50000"/>
                <a:satMod val="180000"/>
              </a:srgbClr>
            </a:duotone>
            <a:extLst>
              <a:ext uri="{BEBA8EAE-BF5A-486C-A8C5-ECC9F3942E4B}">
                <a14:imgProps xmlns:a14="http://schemas.microsoft.com/office/drawing/2010/main">
                  <a14:imgLayer r:embed="rId2">
                    <a14:imgEffect>
                      <a14:backgroundRemoval t="9667" b="90667" l="10000" r="90000">
                        <a14:foregroundMark x1="26250" y1="9667" x2="26250" y2="9667"/>
                        <a14:foregroundMark x1="72917" y1="90667" x2="72917" y2="90667"/>
                      </a14:backgroundRemoval>
                    </a14:imgEffect>
                  </a14:imgLayer>
                </a14:imgProps>
              </a:ext>
            </a:extLst>
          </a:blip>
          <a:stretch>
            <a:fillRect/>
          </a:stretch>
        </p:blipFill>
        <p:spPr>
          <a:xfrm>
            <a:off x="-1060450" y="344170"/>
            <a:ext cx="7519035" cy="6169025"/>
          </a:xfrm>
          <a:prstGeom prst="rect">
            <a:avLst/>
          </a:prstGeom>
        </p:spPr>
      </p:pic>
      <p:pic>
        <p:nvPicPr>
          <p:cNvPr id="3" name="图片 2"/>
          <p:cNvPicPr>
            <a:picLocks noChangeAspect="1"/>
          </p:cNvPicPr>
          <p:nvPr/>
        </p:nvPicPr>
        <p:blipFill>
          <a:blip r:embed="rId3"/>
          <a:stretch>
            <a:fillRect/>
          </a:stretch>
        </p:blipFill>
        <p:spPr>
          <a:xfrm>
            <a:off x="648335" y="1012190"/>
            <a:ext cx="3847465" cy="4606290"/>
          </a:xfrm>
          <a:prstGeom prst="rect">
            <a:avLst/>
          </a:prstGeom>
        </p:spPr>
      </p:pic>
      <p:sp>
        <p:nvSpPr>
          <p:cNvPr id="4" name="文本框 3"/>
          <p:cNvSpPr txBox="1"/>
          <p:nvPr/>
        </p:nvSpPr>
        <p:spPr>
          <a:xfrm>
            <a:off x="5425440" y="938530"/>
            <a:ext cx="5967095" cy="5259070"/>
          </a:xfrm>
          <a:prstGeom prst="rect">
            <a:avLst/>
          </a:prstGeom>
          <a:noFill/>
        </p:spPr>
        <p:txBody>
          <a:bodyPr wrap="square" rtlCol="0" anchor="ctr">
            <a:noAutofit/>
          </a:bodyPr>
          <a:p>
            <a:pPr indent="0" fontAlgn="auto">
              <a:lnSpc>
                <a:spcPct val="150000"/>
              </a:lnSpc>
            </a:pPr>
            <a:r>
              <a:rPr lang="zh-CN" altLang="en-US" sz="3200">
                <a:latin typeface="华文行楷" panose="02010800040101010101" charset="-122"/>
                <a:ea typeface="华文行楷" panose="02010800040101010101" charset="-122"/>
                <a:cs typeface="华文行楷" panose="02010800040101010101" charset="-122"/>
                <a:sym typeface="+mn-ea"/>
              </a:rPr>
              <a:t> 辛弃疾一生以恢复为志，以功业自许，却命运多舛，壮志难酬。但他始终没有动摇恢复中原的信念，而是把满腔激情和对国家兴亡、民族命运的关切、忧虑，全部寄寓于词作之中。</a:t>
            </a:r>
            <a:endParaRPr lang="zh-CN" altLang="en-US" sz="3200">
              <a:latin typeface="华文行楷" panose="02010800040101010101" charset="-122"/>
              <a:ea typeface="华文行楷" panose="02010800040101010101" charset="-122"/>
              <a:cs typeface="华文行楷" panose="02010800040101010101" charset="-122"/>
            </a:endParaRPr>
          </a:p>
          <a:p>
            <a:pPr>
              <a:lnSpc>
                <a:spcPct val="120000"/>
              </a:lnSpc>
            </a:pPr>
            <a:endParaRPr lang="zh-CN" altLang="en-US" sz="3200" dirty="0" smtClean="0">
              <a:solidFill>
                <a:schemeClr val="tx1">
                  <a:lumMod val="75000"/>
                  <a:lumOff val="25000"/>
                </a:schemeClr>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1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845" y="1623526"/>
            <a:ext cx="1774845" cy="1862048"/>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03</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52725" y="2706370"/>
            <a:ext cx="4034155" cy="77914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写作背景</a:t>
            </a:r>
            <a:endPar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23"/>
          <p:cNvSpPr txBox="1"/>
          <p:nvPr>
            <p:custDataLst>
              <p:tags r:id="rId1"/>
            </p:custDataLst>
          </p:nvPr>
        </p:nvSpPr>
        <p:spPr>
          <a:xfrm>
            <a:off x="3558540" y="725805"/>
            <a:ext cx="7797165" cy="4829810"/>
          </a:xfrm>
          <a:prstGeom prst="rect">
            <a:avLst/>
          </a:prstGeom>
          <a:noFill/>
        </p:spPr>
        <p:txBody>
          <a:bodyPr wrap="square" rtlCol="0">
            <a:noAutofit/>
          </a:bodyPr>
          <a:lstStyle/>
          <a:p>
            <a:pP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嘉泰三年，主张北伐的韩侂（</a:t>
            </a:r>
            <a:r>
              <a:rPr lang="en-US" altLang="zh-CN" sz="2800" err="1">
                <a:latin typeface="华文行楷" panose="02010800040101010101" charset="-122"/>
                <a:ea typeface="华文行楷" panose="02010800040101010101" charset="-122"/>
                <a:cs typeface="华文行楷" panose="02010800040101010101" charset="-122"/>
                <a:sym typeface="+mn-ea"/>
              </a:rPr>
              <a:t>tuō</a:t>
            </a:r>
            <a:r>
              <a:rPr lang="zh-CN" altLang="en-US" sz="2800">
                <a:latin typeface="华文行楷" panose="02010800040101010101" charset="-122"/>
                <a:ea typeface="华文行楷" panose="02010800040101010101" charset="-122"/>
                <a:cs typeface="华文行楷" panose="02010800040101010101" charset="-122"/>
                <a:sym typeface="+mn-ea"/>
              </a:rPr>
              <a:t>）胄（</a:t>
            </a:r>
            <a:r>
              <a:rPr lang="en-US" altLang="zh-CN" sz="2800" err="1">
                <a:latin typeface="华文行楷" panose="02010800040101010101" charset="-122"/>
                <a:ea typeface="华文行楷" panose="02010800040101010101" charset="-122"/>
                <a:cs typeface="华文行楷" panose="02010800040101010101" charset="-122"/>
                <a:sym typeface="+mn-ea"/>
              </a:rPr>
              <a:t>zhòu</a:t>
            </a:r>
            <a:r>
              <a:rPr lang="zh-CN" altLang="en-US" sz="2800">
                <a:latin typeface="华文行楷" panose="02010800040101010101" charset="-122"/>
                <a:ea typeface="华文行楷" panose="02010800040101010101" charset="-122"/>
                <a:cs typeface="华文行楷" panose="02010800040101010101" charset="-122"/>
                <a:sym typeface="+mn-ea"/>
              </a:rPr>
              <a:t>）起用已经六十四岁的辛弃疾，任职镇江府，但韩侂胄只是想要通过打一些胜仗来巩固其在朝廷的地位，所以他只是利用辛弃疾元老重臣的身份和主战派的招牌作为号召而已。</a:t>
            </a:r>
            <a:endParaRPr lang="en-US" altLang="zh-CN" sz="2800">
              <a:latin typeface="华文行楷" panose="02010800040101010101" charset="-122"/>
              <a:ea typeface="华文行楷" panose="02010800040101010101" charset="-122"/>
              <a:cs typeface="华文行楷" panose="02010800040101010101" charset="-122"/>
            </a:endParaRPr>
          </a:p>
          <a:p>
            <a:pPr>
              <a:lnSpc>
                <a:spcPct val="150000"/>
              </a:lnSpc>
            </a:pPr>
            <a:r>
              <a:rPr lang="zh-CN" altLang="en-US" sz="2800">
                <a:latin typeface="华文行楷" panose="02010800040101010101" charset="-122"/>
                <a:ea typeface="华文行楷" panose="02010800040101010101" charset="-122"/>
                <a:cs typeface="华文行楷" panose="02010800040101010101" charset="-122"/>
                <a:sym typeface="+mn-ea"/>
              </a:rPr>
              <a:t>        他并不愿听取辛弃疾的意见，后来还把辛弃疾调离了抗金前线。后来北伐失败。辛弃疾满怀悲愤写下了</a:t>
            </a:r>
            <a:r>
              <a:rPr lang="en-US" altLang="zh-CN" sz="2800">
                <a:latin typeface="华文行楷" panose="02010800040101010101" charset="-122"/>
                <a:ea typeface="华文行楷" panose="02010800040101010101" charset="-122"/>
                <a:cs typeface="华文行楷" panose="02010800040101010101" charset="-122"/>
                <a:sym typeface="+mn-ea"/>
              </a:rPr>
              <a:t>《</a:t>
            </a:r>
            <a:r>
              <a:rPr lang="zh-CN" altLang="en-US" sz="2800">
                <a:latin typeface="华文行楷" panose="02010800040101010101" charset="-122"/>
                <a:ea typeface="华文行楷" panose="02010800040101010101" charset="-122"/>
                <a:cs typeface="华文行楷" panose="02010800040101010101" charset="-122"/>
                <a:sym typeface="+mn-ea"/>
              </a:rPr>
              <a:t>永遇乐</a:t>
            </a:r>
            <a:r>
              <a:rPr lang="en-US" altLang="zh-CN" sz="2800">
                <a:latin typeface="华文行楷" panose="02010800040101010101" charset="-122"/>
                <a:ea typeface="华文行楷" panose="02010800040101010101" charset="-122"/>
                <a:cs typeface="华文行楷" panose="02010800040101010101" charset="-122"/>
                <a:sym typeface="+mn-ea"/>
              </a:rPr>
              <a:t>》</a:t>
            </a:r>
            <a:r>
              <a:rPr lang="zh-CN" altLang="en-US" sz="2800">
                <a:latin typeface="华文行楷" panose="02010800040101010101" charset="-122"/>
                <a:ea typeface="华文行楷" panose="02010800040101010101" charset="-122"/>
                <a:cs typeface="华文行楷" panose="02010800040101010101" charset="-122"/>
                <a:sym typeface="+mn-ea"/>
              </a:rPr>
              <a:t>词。</a:t>
            </a:r>
            <a:r>
              <a:rPr kumimoji="0" lang="pt-BR" altLang="zh-CN" sz="280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cs typeface="华文行楷" panose="02010800040101010101" charset="-122"/>
              </a:rPr>
              <a:t> </a:t>
            </a:r>
            <a:endParaRPr kumimoji="0" lang="pt-BR" altLang="zh-CN" sz="280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cs typeface="华文行楷" panose="02010800040101010101" charset="-122"/>
            </a:endParaRPr>
          </a:p>
        </p:txBody>
      </p:sp>
      <p:sp>
        <p:nvSpPr>
          <p:cNvPr id="50" name="矩形 49"/>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51" name="图片 50"/>
          <p:cNvPicPr>
            <a:picLocks noChangeAspect="1"/>
          </p:cNvPicPr>
          <p:nvPr>
            <p:custDataLst>
              <p:tags r:id="rId2"/>
            </p:custDataLst>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3355" y="708025"/>
            <a:ext cx="4488815" cy="4508500"/>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10000"/>
                                  </p:iterate>
                                  <p:childTnLst>
                                    <p:set>
                                      <p:cBhvr>
                                        <p:cTn id="10" dur="1" fill="hold">
                                          <p:stCondLst>
                                            <p:cond delay="0"/>
                                          </p:stCondLst>
                                        </p:cTn>
                                        <p:tgtEl>
                                          <p:spTgt spid="42"/>
                                        </p:tgtEl>
                                        <p:attrNameLst>
                                          <p:attrName>style.visibility</p:attrName>
                                        </p:attrNameLst>
                                      </p:cBhvr>
                                      <p:to>
                                        <p:strVal val="visible"/>
                                      </p:to>
                                    </p:set>
                                    <p:anim calcmode="lin" valueType="num">
                                      <p:cBhvr>
                                        <p:cTn id="11" dur="200" fill="hold"/>
                                        <p:tgtEl>
                                          <p:spTgt spid="42"/>
                                        </p:tgtEl>
                                        <p:attrNameLst>
                                          <p:attrName>ppt_w</p:attrName>
                                        </p:attrNameLst>
                                      </p:cBhvr>
                                      <p:tavLst>
                                        <p:tav tm="0">
                                          <p:val>
                                            <p:fltVal val="0"/>
                                          </p:val>
                                        </p:tav>
                                        <p:tav tm="100000">
                                          <p:val>
                                            <p:strVal val="#ppt_w"/>
                                          </p:val>
                                        </p:tav>
                                      </p:tavLst>
                                    </p:anim>
                                    <p:anim calcmode="lin" valueType="num">
                                      <p:cBhvr>
                                        <p:cTn id="12" dur="200" fill="hold"/>
                                        <p:tgtEl>
                                          <p:spTgt spid="42"/>
                                        </p:tgtEl>
                                        <p:attrNameLst>
                                          <p:attrName>ppt_h</p:attrName>
                                        </p:attrNameLst>
                                      </p:cBhvr>
                                      <p:tavLst>
                                        <p:tav tm="0">
                                          <p:val>
                                            <p:fltVal val="0"/>
                                          </p:val>
                                        </p:tav>
                                        <p:tav tm="100000">
                                          <p:val>
                                            <p:strVal val="#ppt_h"/>
                                          </p:val>
                                        </p:tav>
                                      </p:tavLst>
                                    </p:anim>
                                    <p:animEffect transition="in" filter="fade">
                                      <p:cBhvr>
                                        <p:cTn id="13" dur="200"/>
                                        <p:tgtEl>
                                          <p:spTgt spid="42"/>
                                        </p:tgtEl>
                                      </p:cBhvr>
                                    </p:animEffect>
                                  </p:childTnLst>
                                </p:cTn>
                              </p:par>
                            </p:childTnLst>
                          </p:cTn>
                        </p:par>
                        <p:par>
                          <p:cTn id="14" fill="hold">
                            <p:stCondLst>
                              <p:cond delay="3400"/>
                            </p:stCondLst>
                            <p:childTnLst>
                              <p:par>
                                <p:cTn id="15" presetID="22" presetClass="entr" presetSubtype="4"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845" y="1623526"/>
            <a:ext cx="1757680" cy="1861185"/>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04</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973195" y="2705735"/>
            <a:ext cx="4034155" cy="77914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解题</a:t>
            </a:r>
            <a:endParaRPr kumimoji="0" lang="zh-CN" altLang="en-US" sz="115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3"/>
          <p:cNvGrpSpPr/>
          <p:nvPr>
            <p:custDataLst>
              <p:tags r:id="rId1"/>
            </p:custDataLst>
          </p:nvPr>
        </p:nvGrpSpPr>
        <p:grpSpPr>
          <a:xfrm>
            <a:off x="861152" y="1034068"/>
            <a:ext cx="10821035" cy="1398264"/>
            <a:chOff x="5025656" y="1325335"/>
            <a:chExt cx="8117890" cy="1048972"/>
          </a:xfrm>
        </p:grpSpPr>
        <p:sp>
          <p:nvSpPr>
            <p:cNvPr id="43" name="TextBox 126"/>
            <p:cNvSpPr txBox="1"/>
            <p:nvPr>
              <p:custDataLst>
                <p:tags r:id="rId2"/>
              </p:custDataLst>
            </p:nvPr>
          </p:nvSpPr>
          <p:spPr>
            <a:xfrm>
              <a:off x="5025656" y="1325335"/>
              <a:ext cx="2894449" cy="982284"/>
            </a:xfrm>
            <a:prstGeom prst="rect">
              <a:avLst/>
            </a:prstGeom>
            <a:noFill/>
          </p:spPr>
          <p:txBody>
            <a:bodyPr wrap="squar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marL="0" marR="0" lvl="0" indent="0" algn="l" defTabSz="1216025" rtl="0" eaLnBrk="1" fontAlgn="auto" latinLnBrk="0" hangingPunct="1">
                <a:lnSpc>
                  <a:spcPct val="100000"/>
                </a:lnSpc>
                <a:spcBef>
                  <a:spcPct val="20000"/>
                </a:spcBef>
                <a:spcAft>
                  <a:spcPct val="0"/>
                </a:spcAft>
                <a:buClrTx/>
                <a:buSzTx/>
                <a:buFontTx/>
                <a:buNone/>
                <a:defRPr/>
              </a:pPr>
              <a:r>
                <a:rPr lang="zh-CN" altLang="en-US" sz="3600">
                  <a:latin typeface="华文楷体" panose="02010600040101010101" charset="-122"/>
                  <a:ea typeface="华文楷体" panose="02010600040101010101" charset="-122"/>
                  <a:sym typeface="+mn-ea"/>
                </a:rPr>
                <a:t>永遇乐：词牌名</a:t>
              </a:r>
              <a:endParaRPr lang="zh-CN" altLang="en-US" sz="3600">
                <a:latin typeface="华文楷体" panose="02010600040101010101" charset="-122"/>
                <a:ea typeface="华文楷体" panose="02010600040101010101" charset="-122"/>
              </a:endParaRPr>
            </a:p>
            <a:p>
              <a:pPr marL="0" marR="0" lvl="0" indent="0" algn="l" defTabSz="1216025" rtl="0" eaLnBrk="1" fontAlgn="auto" latinLnBrk="0" hangingPunct="1">
                <a:lnSpc>
                  <a:spcPct val="100000"/>
                </a:lnSpc>
                <a:spcBef>
                  <a:spcPct val="20000"/>
                </a:spcBef>
                <a:spcAft>
                  <a:spcPct val="0"/>
                </a:spcAft>
                <a:buClrTx/>
                <a:buSzTx/>
                <a:buFontTx/>
                <a:buNone/>
                <a:defRPr/>
              </a:pPr>
              <a:endParaRPr kumimoji="0" lang="zh-CN" altLang="en-US" sz="3600" b="0" i="0" u="none" strike="noStrike" kern="1200" cap="none" spc="0" normalizeH="0" baseline="0" noProof="0" dirty="0">
                <a:ln>
                  <a:noFill/>
                </a:ln>
                <a:solidFill>
                  <a:srgbClr val="0070C0"/>
                </a:solidFill>
                <a:effectLst/>
                <a:uLnTx/>
                <a:uFillTx/>
                <a:latin typeface="华文楷体" panose="02010600040101010101" charset="-122"/>
                <a:ea typeface="华文楷体" panose="02010600040101010101" charset="-122"/>
                <a:cs typeface="+mn-cs"/>
                <a:sym typeface="Arial" panose="020B0604020202020204" pitchFamily="34" charset="0"/>
              </a:endParaRPr>
            </a:p>
          </p:txBody>
        </p:sp>
        <p:sp>
          <p:nvSpPr>
            <p:cNvPr id="44" name="矩形 35"/>
            <p:cNvSpPr/>
            <p:nvPr>
              <p:custDataLst>
                <p:tags r:id="rId3"/>
              </p:custDataLst>
            </p:nvPr>
          </p:nvSpPr>
          <p:spPr>
            <a:xfrm>
              <a:off x="5054715" y="1839339"/>
              <a:ext cx="8088831" cy="534968"/>
            </a:xfrm>
            <a:prstGeom prst="rect">
              <a:avLst/>
            </a:prstGeom>
          </p:spPr>
          <p:txBody>
            <a:bodyPr wrap="square">
              <a:noAutofit/>
            </a:bodyPr>
            <a:lstStyle/>
            <a:p>
              <a:pPr marR="0" lvl="0" indent="0" algn="l" defTabSz="914400" rtl="0" fontAlgn="auto">
                <a:lnSpc>
                  <a:spcPct val="150000"/>
                </a:lnSpc>
                <a:spcBef>
                  <a:spcPts val="0"/>
                </a:spcBef>
                <a:spcAft>
                  <a:spcPts val="0"/>
                </a:spcAft>
                <a:buClr>
                  <a:srgbClr val="53FBFF"/>
                </a:buClr>
                <a:buSzTx/>
                <a:buFontTx/>
                <a:buNone/>
                <a:defRPr/>
              </a:pPr>
              <a:r>
                <a:rPr kumimoji="0" lang="en-US" altLang="zh-CN" sz="2400" b="0" i="0" u="none" strike="noStrike" kern="1200" cap="none" spc="0" normalizeH="0" baseline="0" noProof="0" dirty="0">
                  <a:ln>
                    <a:noFill/>
                  </a:ln>
                  <a:solidFill>
                    <a:schemeClr val="tx1"/>
                  </a:solidFill>
                  <a:effectLst/>
                  <a:uLnTx/>
                  <a:uFillTx/>
                  <a:latin typeface="华文楷体" panose="02010600040101010101" charset="-122"/>
                  <a:ea typeface="华文楷体" panose="02010600040101010101" charset="-122"/>
                  <a:cs typeface="Segoe UI Light" panose="020B0502040204020203" pitchFamily="34" charset="0"/>
                </a:rPr>
                <a:t>        </a:t>
              </a:r>
              <a:r>
                <a:rPr kumimoji="0" lang="zh-CN" altLang="en-US" sz="2400" b="0" i="0" u="none" strike="noStrike" kern="1200" cap="none" spc="0" normalizeH="0" baseline="0" noProof="0" dirty="0">
                  <a:ln>
                    <a:noFill/>
                  </a:ln>
                  <a:solidFill>
                    <a:schemeClr val="tx1"/>
                  </a:solidFill>
                  <a:effectLst/>
                  <a:uLnTx/>
                  <a:uFillTx/>
                  <a:latin typeface="华文楷体" panose="02010600040101010101" charset="-122"/>
                  <a:ea typeface="华文楷体" panose="02010600040101010101" charset="-122"/>
                  <a:cs typeface="Segoe UI Light" panose="020B0502040204020203" pitchFamily="34" charset="0"/>
                </a:rPr>
                <a:t>词牌名最初是唐宋时期配合音乐演唱的曲调名称，如《浣溪沙》《菩萨蛮》等，代表特定的旋律、节奏和情感基调。随着时间推移，曲谱逐渐失传，词牌名演变为纯文学创作的格式规范，但仍保留音乐时代的声律要求。</a:t>
              </a:r>
              <a:endParaRPr kumimoji="0" lang="zh-CN" altLang="en-US" sz="2400" b="0" i="0" u="none" strike="noStrike" kern="1200" cap="none" spc="0" normalizeH="0" baseline="0" noProof="0" dirty="0">
                <a:ln>
                  <a:noFill/>
                </a:ln>
                <a:solidFill>
                  <a:schemeClr val="tx1"/>
                </a:solidFill>
                <a:effectLst/>
                <a:uLnTx/>
                <a:uFillTx/>
                <a:latin typeface="华文楷体" panose="02010600040101010101" charset="-122"/>
                <a:ea typeface="华文楷体" panose="02010600040101010101" charset="-122"/>
                <a:cs typeface="Segoe UI Light" panose="020B0502040204020203" pitchFamily="34" charset="0"/>
              </a:endParaRPr>
            </a:p>
          </p:txBody>
        </p:sp>
      </p:grpSp>
      <p:grpSp>
        <p:nvGrpSpPr>
          <p:cNvPr id="45" name="组合 3"/>
          <p:cNvGrpSpPr/>
          <p:nvPr>
            <p:custDataLst>
              <p:tags r:id="rId4"/>
            </p:custDataLst>
          </p:nvPr>
        </p:nvGrpSpPr>
        <p:grpSpPr>
          <a:xfrm>
            <a:off x="899744" y="3750641"/>
            <a:ext cx="10782934" cy="2672077"/>
            <a:chOff x="5054607" y="1342008"/>
            <a:chExt cx="8089307" cy="2004581"/>
          </a:xfrm>
        </p:grpSpPr>
        <p:sp>
          <p:nvSpPr>
            <p:cNvPr id="46" name="TextBox 129"/>
            <p:cNvSpPr txBox="1"/>
            <p:nvPr>
              <p:custDataLst>
                <p:tags r:id="rId5"/>
              </p:custDataLst>
            </p:nvPr>
          </p:nvSpPr>
          <p:spPr>
            <a:xfrm>
              <a:off x="5127964" y="1342008"/>
              <a:ext cx="4124446" cy="761246"/>
            </a:xfrm>
            <a:prstGeom prst="rect">
              <a:avLst/>
            </a:prstGeom>
            <a:noFill/>
          </p:spPr>
          <p:txBody>
            <a:bodyPr wrap="square" rtlCol="0">
              <a:spAutoFit/>
            </a:bodyPr>
            <a:lstStyle>
              <a:defPPr>
                <a:defRPr lang="zh-CN"/>
              </a:defPPr>
              <a:lvl1pPr>
                <a:defRPr sz="1400">
                  <a:solidFill>
                    <a:srgbClr val="0070C0"/>
                  </a:solidFill>
                  <a:latin typeface="微软雅黑" panose="020B0503020204020204" pitchFamily="34" charset="-122"/>
                  <a:ea typeface="微软雅黑" panose="020B0503020204020204" pitchFamily="34" charset="-122"/>
                </a:defRPr>
              </a:lvl1pPr>
            </a:lstStyle>
            <a:p>
              <a:pPr marL="0" marR="0" lvl="0" algn="l" defTabSz="1216025" rtl="0" eaLnBrk="1" fontAlgn="auto" latinLnBrk="0" hangingPunct="1">
                <a:lnSpc>
                  <a:spcPct val="100000"/>
                </a:lnSpc>
                <a:spcBef>
                  <a:spcPct val="20000"/>
                </a:spcBef>
                <a:buClrTx/>
                <a:buSzTx/>
                <a:buFontTx/>
                <a:buNone/>
                <a:defRPr/>
              </a:pPr>
              <a:r>
                <a:rPr lang="zh-CN" altLang="en-US" sz="3600">
                  <a:latin typeface="华文楷体" panose="02010600040101010101" charset="-122"/>
                  <a:ea typeface="华文楷体" panose="02010600040101010101" charset="-122"/>
                  <a:sym typeface="+mn-ea"/>
                </a:rPr>
                <a:t>京口北固亭怀古：题目。</a:t>
              </a:r>
              <a:endParaRPr lang="zh-CN" altLang="en-US" sz="3600">
                <a:latin typeface="华文楷体" panose="02010600040101010101" charset="-122"/>
                <a:ea typeface="华文楷体" panose="02010600040101010101" charset="-122"/>
              </a:endParaRPr>
            </a:p>
            <a:p>
              <a:pPr marL="0" marR="0" lvl="0" indent="0" algn="ctr" defTabSz="1216025" rtl="0" eaLnBrk="1" fontAlgn="auto" latinLnBrk="0" hangingPunct="1">
                <a:lnSpc>
                  <a:spcPct val="100000"/>
                </a:lnSpc>
                <a:spcBef>
                  <a:spcPct val="20000"/>
                </a:spcBef>
                <a:spcAft>
                  <a:spcPct val="0"/>
                </a:spcAft>
                <a:buClrTx/>
                <a:buSzTx/>
                <a:buFontTx/>
                <a:buNone/>
                <a:defRPr/>
              </a:pPr>
              <a:endParaRPr kumimoji="0" lang="en-US" altLang="zh-CN" sz="2000" b="0" i="0" u="none" strike="noStrike" kern="1200" cap="none" spc="0" normalizeH="0" baseline="0" noProof="0" dirty="0">
                <a:ln>
                  <a:noFill/>
                </a:ln>
                <a:solidFill>
                  <a:srgbClr val="0070C0"/>
                </a:solidFill>
                <a:effectLst/>
                <a:uLnTx/>
                <a:uFillTx/>
                <a:latin typeface="方正清刻本悦宋简体" panose="02000000000000000000" pitchFamily="2" charset="-122"/>
                <a:ea typeface="方正清刻本悦宋简体" panose="02000000000000000000" pitchFamily="2" charset="-122"/>
                <a:cs typeface="+mn-cs"/>
                <a:sym typeface="Arial" panose="020B0604020202020204" pitchFamily="34" charset="0"/>
              </a:endParaRPr>
            </a:p>
          </p:txBody>
        </p:sp>
        <p:sp>
          <p:nvSpPr>
            <p:cNvPr id="47" name="矩形 35"/>
            <p:cNvSpPr/>
            <p:nvPr>
              <p:custDataLst>
                <p:tags r:id="rId6"/>
              </p:custDataLst>
            </p:nvPr>
          </p:nvSpPr>
          <p:spPr>
            <a:xfrm>
              <a:off x="5054607" y="1793609"/>
              <a:ext cx="8089307" cy="1552980"/>
            </a:xfrm>
            <a:prstGeom prst="rect">
              <a:avLst/>
            </a:prstGeom>
          </p:spPr>
          <p:txBody>
            <a:bodyPr wrap="square">
              <a:noAutofit/>
            </a:bodyPr>
            <a:lstStyle/>
            <a:p>
              <a:pPr indent="0" fontAlgn="auto">
                <a:lnSpc>
                  <a:spcPct val="150000"/>
                </a:lnSpc>
              </a:pPr>
              <a:r>
                <a:rPr lang="zh-CN" altLang="en-US" sz="2400">
                  <a:latin typeface="华文楷体" panose="02010600040101010101" charset="-122"/>
                  <a:ea typeface="华文楷体" panose="02010600040101010101" charset="-122"/>
                  <a:sym typeface="+mn-ea"/>
                </a:rPr>
                <a:t>        京口北固亭：登临地点；“京口”是今天江苏镇江，“北固亭”是京口名楼，登楼可望长江以北的广大地区，只是当时的长江以北已被金国占领。</a:t>
              </a:r>
              <a:endParaRPr lang="zh-CN" altLang="en-US" sz="2400">
                <a:latin typeface="华文楷体" panose="02010600040101010101" charset="-122"/>
                <a:ea typeface="华文楷体" panose="02010600040101010101" charset="-122"/>
                <a:sym typeface="+mn-ea"/>
              </a:endParaRPr>
            </a:p>
            <a:p>
              <a:pPr indent="0" fontAlgn="auto">
                <a:lnSpc>
                  <a:spcPct val="100000"/>
                </a:lnSpc>
              </a:pPr>
              <a:endParaRPr lang="zh-CN" altLang="en-US" sz="2400">
                <a:latin typeface="华文楷体" panose="02010600040101010101" charset="-122"/>
                <a:ea typeface="华文楷体" panose="02010600040101010101" charset="-122"/>
              </a:endParaRPr>
            </a:p>
            <a:p>
              <a:pPr indent="0" fontAlgn="auto">
                <a:lnSpc>
                  <a:spcPct val="100000"/>
                </a:lnSpc>
              </a:pPr>
              <a:r>
                <a:rPr lang="zh-CN" altLang="en-US" sz="2400">
                  <a:latin typeface="华文楷体" panose="02010600040101010101" charset="-122"/>
                  <a:ea typeface="华文楷体" panose="02010600040101010101" charset="-122"/>
                  <a:sym typeface="+mn-ea"/>
                </a:rPr>
                <a:t>        怀古：怀，感怀；古，指能触动情怀的古迹或古人古事。</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华文楷体" panose="02010600040101010101" charset="-122"/>
                <a:ea typeface="华文楷体" panose="02010600040101010101" charset="-122"/>
                <a:cs typeface="Segoe UI Light" panose="020B0502040204020203" pitchFamily="34" charset="0"/>
                <a:sym typeface="+mn-ea"/>
              </a:endParaRPr>
            </a:p>
          </p:txBody>
        </p:sp>
      </p:grpSp>
      <p:sp>
        <p:nvSpPr>
          <p:cNvPr id="51" name="矩形 50"/>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750"/>
                                        <p:tgtEl>
                                          <p:spTgt spid="42"/>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750"/>
                                        <p:tgtEl>
                                          <p:spTgt spid="45"/>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down)">
                                      <p:cBhvr>
                                        <p:cTn id="14"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845" y="1623526"/>
            <a:ext cx="1757680" cy="1861185"/>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05</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17495" y="2705735"/>
            <a:ext cx="4034155" cy="77914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作品鉴赏</a:t>
            </a:r>
            <a:endPar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典故梳理</a:t>
            </a:r>
            <a:endPar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29" name="文本框 28"/>
          <p:cNvSpPr txBox="1"/>
          <p:nvPr/>
        </p:nvSpPr>
        <p:spPr>
          <a:xfrm>
            <a:off x="1098550" y="753745"/>
            <a:ext cx="3890645" cy="1200150"/>
          </a:xfrm>
          <a:prstGeom prst="rect">
            <a:avLst/>
          </a:prstGeom>
          <a:noFill/>
        </p:spPr>
        <p:txBody>
          <a:bodyPr wrap="square" rtlCol="0">
            <a:spAutoFit/>
          </a:bodyPr>
          <a:p>
            <a:pPr algn="dist"/>
            <a:r>
              <a:rPr lang="zh-CN" altLang="en-US" sz="7200">
                <a:latin typeface="方正舒体" panose="02010601030101010101" charset="-122"/>
                <a:ea typeface="方正舒体" panose="02010601030101010101" charset="-122"/>
              </a:rPr>
              <a:t>明典故   </a:t>
            </a:r>
            <a:endParaRPr lang="zh-CN" altLang="en-US" sz="7200">
              <a:latin typeface="方正舒体" panose="02010601030101010101" charset="-122"/>
              <a:ea typeface="方正舒体" panose="02010601030101010101" charset="-122"/>
            </a:endParaRPr>
          </a:p>
        </p:txBody>
      </p:sp>
      <p:sp>
        <p:nvSpPr>
          <p:cNvPr id="30" name="文本框 29"/>
          <p:cNvSpPr txBox="1"/>
          <p:nvPr/>
        </p:nvSpPr>
        <p:spPr>
          <a:xfrm>
            <a:off x="1098550" y="1953895"/>
            <a:ext cx="10351135" cy="3764280"/>
          </a:xfrm>
          <a:prstGeom prst="rect">
            <a:avLst/>
          </a:prstGeom>
          <a:noFill/>
        </p:spPr>
        <p:txBody>
          <a:bodyPr wrap="square">
            <a:spAutoFit/>
          </a:bodyPr>
          <a:p>
            <a:pPr>
              <a:lnSpc>
                <a:spcPct val="150000"/>
              </a:lnSpc>
            </a:pPr>
            <a:r>
              <a:rPr lang="zh-CN" altLang="en-US" sz="4800" b="1">
                <a:latin typeface="华文楷体" panose="02010600040101010101" charset="-122"/>
                <a:ea typeface="华文楷体" panose="02010600040101010101" charset="-122"/>
              </a:rPr>
              <a:t>用典：</a:t>
            </a:r>
            <a:endParaRPr lang="en-US" altLang="zh-CN" sz="4800" b="1">
              <a:latin typeface="华文楷体" panose="02010600040101010101" charset="-122"/>
              <a:ea typeface="华文楷体" panose="02010600040101010101" charset="-122"/>
            </a:endParaRPr>
          </a:p>
          <a:p>
            <a:pPr>
              <a:lnSpc>
                <a:spcPts val="5000"/>
              </a:lnSpc>
            </a:pPr>
            <a:r>
              <a:rPr lang="en-US" altLang="zh-CN" sz="3600">
                <a:latin typeface="华文楷体" panose="02010600040101010101" charset="-122"/>
                <a:ea typeface="华文楷体" panose="02010600040101010101" charset="-122"/>
              </a:rPr>
              <a:t>      </a:t>
            </a:r>
            <a:r>
              <a:rPr lang="zh-CN" altLang="en-US" sz="3600">
                <a:latin typeface="华文楷体" panose="02010600040101010101" charset="-122"/>
                <a:ea typeface="华文楷体" panose="02010600040101010101" charset="-122"/>
              </a:rPr>
              <a:t>“据事以类义，援古以证今”</a:t>
            </a:r>
            <a:r>
              <a:rPr lang="en-US" altLang="zh-CN" sz="3600">
                <a:latin typeface="华文楷体" panose="02010600040101010101" charset="-122"/>
                <a:ea typeface="华文楷体" panose="02010600040101010101" charset="-122"/>
              </a:rPr>
              <a:t>——</a:t>
            </a:r>
            <a:r>
              <a:rPr lang="zh-CN" altLang="en-US" sz="3600">
                <a:latin typeface="华文楷体" panose="02010600040101010101" charset="-122"/>
                <a:ea typeface="华文楷体" panose="02010600040101010101" charset="-122"/>
              </a:rPr>
              <a:t>刘勰（</a:t>
            </a:r>
            <a:r>
              <a:rPr lang="en-US" altLang="zh-CN" sz="3600">
                <a:latin typeface="华文楷体" panose="02010600040101010101" charset="-122"/>
                <a:ea typeface="华文楷体" panose="02010600040101010101" charset="-122"/>
              </a:rPr>
              <a:t>xi</a:t>
            </a:r>
            <a:r>
              <a:rPr lang="en-US" altLang="en-US" sz="3600">
                <a:latin typeface="华文楷体" panose="02010600040101010101" charset="-122"/>
                <a:ea typeface="华文楷体" panose="02010600040101010101" charset="-122"/>
              </a:rPr>
              <a:t>é</a:t>
            </a:r>
            <a:r>
              <a:rPr lang="zh-CN" altLang="en-US" sz="3600">
                <a:latin typeface="华文楷体" panose="02010600040101010101" charset="-122"/>
                <a:ea typeface="华文楷体" panose="02010600040101010101" charset="-122"/>
              </a:rPr>
              <a:t>）</a:t>
            </a:r>
            <a:r>
              <a:rPr lang="en-US" altLang="zh-CN" sz="3600">
                <a:latin typeface="华文楷体" panose="02010600040101010101" charset="-122"/>
                <a:ea typeface="华文楷体" panose="02010600040101010101" charset="-122"/>
              </a:rPr>
              <a:t>《</a:t>
            </a:r>
            <a:r>
              <a:rPr lang="zh-CN" altLang="en-US" sz="3600">
                <a:latin typeface="华文楷体" panose="02010600040101010101" charset="-122"/>
                <a:ea typeface="华文楷体" panose="02010600040101010101" charset="-122"/>
              </a:rPr>
              <a:t>文心雕龙</a:t>
            </a:r>
            <a:r>
              <a:rPr lang="en-US" altLang="zh-CN" sz="3600">
                <a:latin typeface="华文楷体" panose="02010600040101010101" charset="-122"/>
                <a:ea typeface="华文楷体" panose="02010600040101010101" charset="-122"/>
              </a:rPr>
              <a:t>》</a:t>
            </a:r>
            <a:r>
              <a:rPr lang="zh-CN" altLang="en-US" sz="3600">
                <a:latin typeface="华文楷体" panose="02010600040101010101" charset="-122"/>
                <a:ea typeface="华文楷体" panose="02010600040101010101" charset="-122"/>
              </a:rPr>
              <a:t>，即以古比今，以古证今，借古抒怀。</a:t>
            </a:r>
            <a:endParaRPr lang="en-US" altLang="zh-CN" sz="3600">
              <a:latin typeface="华文楷体" panose="02010600040101010101" charset="-122"/>
              <a:ea typeface="华文楷体" panose="02010600040101010101" charset="-122"/>
            </a:endParaRPr>
          </a:p>
          <a:p>
            <a:pPr>
              <a:lnSpc>
                <a:spcPts val="5000"/>
              </a:lnSpc>
            </a:pPr>
            <a:r>
              <a:rPr lang="zh-CN" altLang="en-US" sz="3600">
                <a:latin typeface="华文楷体" panose="02010600040101010101" charset="-122"/>
                <a:ea typeface="华文楷体" panose="02010600040101010101" charset="-122"/>
              </a:rPr>
              <a:t>        诗中有不便直述者，可借典故之暗示，婉转道出作者之心声。</a:t>
            </a:r>
            <a:endParaRPr lang="zh-CN" altLang="en-US" sz="3600">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500"/>
                                        <p:tgtEl>
                                          <p:spTgt spid="2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2" name="图片 1"/>
          <p:cNvPicPr>
            <a:picLocks noChangeAspect="1"/>
          </p:cNvPicPr>
          <p:nvPr/>
        </p:nvPicPr>
        <p:blipFill>
          <a:blip r:embed="rId1"/>
          <a:stretch>
            <a:fillRect/>
          </a:stretch>
        </p:blipFill>
        <p:spPr>
          <a:xfrm flipH="1">
            <a:off x="7828280" y="1524635"/>
            <a:ext cx="4832985" cy="5333365"/>
          </a:xfrm>
          <a:prstGeom prst="rect">
            <a:avLst/>
          </a:prstGeom>
          <a:effectLst>
            <a:outerShdw blurRad="50800" dist="38100" dir="16200000" rotWithShape="0">
              <a:prstClr val="black">
                <a:alpha val="40000"/>
              </a:prstClr>
            </a:outerShdw>
          </a:effectLst>
        </p:spPr>
      </p:pic>
      <p:sp>
        <p:nvSpPr>
          <p:cNvPr id="3" name="文本框 2"/>
          <p:cNvSpPr txBox="1"/>
          <p:nvPr/>
        </p:nvSpPr>
        <p:spPr>
          <a:xfrm>
            <a:off x="10570210" y="276860"/>
            <a:ext cx="1181735" cy="2308225"/>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rPr>
              <a:t>孙</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a:p>
            <a:pPr marL="0" marR="0" lvl="0" indent="0" defTabSz="914400" eaLnBrk="1" fontAlgn="base" latinLnBrk="0" hangingPunct="1">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rPr>
              <a:t>权</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sp>
        <p:nvSpPr>
          <p:cNvPr id="4" name="文本框 10"/>
          <p:cNvSpPr txBox="1"/>
          <p:nvPr/>
        </p:nvSpPr>
        <p:spPr>
          <a:xfrm>
            <a:off x="186055" y="911860"/>
            <a:ext cx="8173085" cy="1938020"/>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4000" b="1">
                <a:solidFill>
                  <a:prstClr val="black"/>
                </a:solidFill>
                <a:latin typeface="楷体" panose="02010609060101010101" pitchFamily="49" charset="-122"/>
                <a:ea typeface="楷体" panose="02010609060101010101" pitchFamily="49" charset="-122"/>
              </a:rPr>
              <a:t>千古江山，英雄无觅</a:t>
            </a:r>
            <a:r>
              <a:rPr lang="zh-CN" altLang="en-US" sz="4000" b="1">
                <a:latin typeface="楷体" panose="02010609060101010101" pitchFamily="49" charset="-122"/>
                <a:ea typeface="楷体" panose="02010609060101010101" pitchFamily="49" charset="-122"/>
              </a:rPr>
              <a:t>孙仲谋</a:t>
            </a:r>
            <a:r>
              <a:rPr lang="zh-CN" altLang="en-US" sz="4000" b="1">
                <a:solidFill>
                  <a:prstClr val="black"/>
                </a:solidFill>
                <a:latin typeface="楷体" panose="02010609060101010101" pitchFamily="49" charset="-122"/>
                <a:ea typeface="楷体" panose="02010609060101010101" pitchFamily="49" charset="-122"/>
              </a:rPr>
              <a:t>处。</a:t>
            </a:r>
            <a:endParaRPr lang="en-US" altLang="zh-CN" sz="40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4000" b="1">
                <a:solidFill>
                  <a:prstClr val="black"/>
                </a:solidFill>
                <a:latin typeface="楷体" panose="02010609060101010101" pitchFamily="49" charset="-122"/>
                <a:ea typeface="楷体" panose="02010609060101010101" pitchFamily="49" charset="-122"/>
              </a:rPr>
              <a:t>舞榭歌台，风流总被雨打风吹去。</a:t>
            </a:r>
            <a:endParaRPr lang="zh-CN" altLang="en-US" sz="4000" b="1">
              <a:solidFill>
                <a:prstClr val="black"/>
              </a:solidFill>
              <a:latin typeface="楷体" panose="02010609060101010101" pitchFamily="49" charset="-122"/>
              <a:ea typeface="楷体" panose="02010609060101010101" pitchFamily="49" charset="-122"/>
            </a:endParaRPr>
          </a:p>
        </p:txBody>
      </p:sp>
      <p:sp>
        <p:nvSpPr>
          <p:cNvPr id="16" name="文本框 10"/>
          <p:cNvSpPr txBox="1"/>
          <p:nvPr/>
        </p:nvSpPr>
        <p:spPr>
          <a:xfrm>
            <a:off x="707390" y="3052445"/>
            <a:ext cx="7120890" cy="3805555"/>
          </a:xfrm>
          <a:prstGeom prst="rect">
            <a:avLst/>
          </a:prstGeom>
          <a:noFill/>
          <a:ln w="9525">
            <a:noFill/>
          </a:ln>
        </p:spPr>
        <p:txBody>
          <a:bodyPr wrap="square">
            <a:noAutofit/>
          </a:bodyPr>
          <a:p>
            <a:pPr algn="ctr" fontAlgn="base">
              <a:lnSpc>
                <a:spcPct val="150000"/>
              </a:lnSpc>
              <a:spcBef>
                <a:spcPct val="0"/>
              </a:spcBef>
              <a:spcAft>
                <a:spcPct val="0"/>
              </a:spcAft>
            </a:pPr>
            <a:r>
              <a:rPr lang="zh-CN" altLang="en-US" sz="2800">
                <a:solidFill>
                  <a:prstClr val="black"/>
                </a:solidFill>
                <a:latin typeface="楷体" panose="02010609060101010101" pitchFamily="49" charset="-122"/>
                <a:ea typeface="楷体" panose="02010609060101010101" pitchFamily="49" charset="-122"/>
              </a:rPr>
              <a:t> </a:t>
            </a:r>
            <a:r>
              <a:rPr lang="zh-CN" altLang="en-US" sz="2800" b="1">
                <a:solidFill>
                  <a:prstClr val="black"/>
                </a:solidFill>
                <a:latin typeface="楷体" panose="02010609060101010101" pitchFamily="49" charset="-122"/>
                <a:ea typeface="楷体" panose="02010609060101010101" pitchFamily="49" charset="-122"/>
              </a:rPr>
              <a:t>三国时吴国的皇帝孙权，</a:t>
            </a:r>
            <a:endParaRPr lang="en-US" altLang="zh-CN"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据守江东，他有着统一中原的雄图大略，</a:t>
            </a:r>
            <a:endParaRPr lang="en-US" altLang="zh-CN"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于建安十四年（</a:t>
            </a:r>
            <a:r>
              <a:rPr lang="en-US" altLang="zh-CN" sz="2800" b="1">
                <a:solidFill>
                  <a:prstClr val="black"/>
                </a:solidFill>
                <a:latin typeface="楷体" panose="02010609060101010101" pitchFamily="49" charset="-122"/>
                <a:ea typeface="楷体" panose="02010609060101010101" pitchFamily="49" charset="-122"/>
              </a:rPr>
              <a:t>209</a:t>
            </a:r>
            <a:r>
              <a:rPr lang="zh-CN" altLang="en-US" sz="2800" b="1">
                <a:solidFill>
                  <a:prstClr val="black"/>
                </a:solidFill>
                <a:latin typeface="楷体" panose="02010609060101010101" pitchFamily="49" charset="-122"/>
                <a:ea typeface="楷体" panose="02010609060101010101" pitchFamily="49" charset="-122"/>
              </a:rPr>
              <a:t>）在京口建都城，</a:t>
            </a:r>
            <a:endParaRPr lang="en-US" altLang="zh-CN"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并且打垮了来自北方的侵犯者曹操的军队，保卫了国家。</a:t>
            </a:r>
            <a:endParaRPr lang="zh-CN" altLang="en-US" sz="2800" b="1">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500"/>
                                        <p:tgtEl>
                                          <p:spTgt spid="11"/>
                                        </p:tgtEl>
                                      </p:cBhvr>
                                    </p:animEffect>
                                  </p:childTnLst>
                                </p:cTn>
                              </p:par>
                              <p:par>
                                <p:cTn id="8" presetID="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4" name="文本框 3"/>
          <p:cNvSpPr txBox="1"/>
          <p:nvPr/>
        </p:nvSpPr>
        <p:spPr>
          <a:xfrm>
            <a:off x="962660" y="974090"/>
            <a:ext cx="4864100" cy="4408805"/>
          </a:xfrm>
          <a:prstGeom prst="rect">
            <a:avLst/>
          </a:prstGeom>
          <a:noFill/>
        </p:spPr>
        <p:txBody>
          <a:bodyPr wrap="square">
            <a:noAutofit/>
          </a:bodyPr>
          <a:p>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千古江山：</a:t>
            </a:r>
            <a:endPar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“千古”，照应题目“怀古”，富于时代感；</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“江山”，可实指京口之江山，虚指天下之江山。</a:t>
            </a:r>
            <a:endParaRPr lang="zh-CN" altLang="en-US"/>
          </a:p>
        </p:txBody>
      </p:sp>
      <p:sp>
        <p:nvSpPr>
          <p:cNvPr id="5" name="文本框 10"/>
          <p:cNvSpPr txBox="1"/>
          <p:nvPr/>
        </p:nvSpPr>
        <p:spPr>
          <a:xfrm>
            <a:off x="6096000" y="361950"/>
            <a:ext cx="5084445" cy="6108065"/>
          </a:xfrm>
          <a:prstGeom prst="rect">
            <a:avLst/>
          </a:prstGeom>
          <a:noFill/>
          <a:ln w="9525">
            <a:noFill/>
          </a:ln>
        </p:spPr>
        <p:txBody>
          <a:bodyPr wrap="square">
            <a:spAutoFit/>
          </a:bodyPr>
          <a:p>
            <a:pPr fontAlgn="base">
              <a:lnSpc>
                <a:spcPct val="150000"/>
              </a:lnSpc>
              <a:spcBef>
                <a:spcPct val="0"/>
              </a:spcBef>
              <a:spcAft>
                <a:spcPct val="0"/>
              </a:spcAft>
            </a:pPr>
            <a:r>
              <a:rPr lang="zh-CN" altLang="en-US" sz="4000" b="1">
                <a:solidFill>
                  <a:prstClr val="black"/>
                </a:solidFill>
                <a:latin typeface="楷体" panose="02010609060101010101" pitchFamily="49" charset="-122"/>
                <a:ea typeface="楷体" panose="02010609060101010101" pitchFamily="49" charset="-122"/>
              </a:rPr>
              <a:t>英雄无觅孙仲谋处：</a:t>
            </a:r>
            <a:endParaRPr lang="en-US" altLang="zh-CN" sz="4000" b="1">
              <a:solidFill>
                <a:prstClr val="black"/>
              </a:solidFill>
              <a:latin typeface="楷体" panose="02010609060101010101" pitchFamily="49" charset="-122"/>
              <a:ea typeface="楷体" panose="02010609060101010101" pitchFamily="49" charset="-122"/>
            </a:endParaRPr>
          </a:p>
          <a:p>
            <a:pPr marL="457200" indent="-457200" fontAlgn="base">
              <a:lnSpc>
                <a:spcPct val="150000"/>
              </a:lnSpc>
              <a:spcBef>
                <a:spcPct val="0"/>
              </a:spcBef>
              <a:spcAft>
                <a:spcPct val="0"/>
              </a:spcAft>
              <a:buFont typeface="Wingdings" panose="05000000000000000000" pitchFamily="2" charset="2"/>
              <a:buChar char="l"/>
            </a:pPr>
            <a:r>
              <a:rPr lang="zh-CN" altLang="en-US" sz="3200">
                <a:solidFill>
                  <a:prstClr val="black"/>
                </a:solidFill>
                <a:latin typeface="楷体" panose="02010609060101010101" pitchFamily="49" charset="-122"/>
                <a:ea typeface="楷体" panose="02010609060101010101" pitchFamily="49" charset="-122"/>
              </a:rPr>
              <a:t>“英雄”称之，赞颂孙权，表达对他的敬仰。</a:t>
            </a:r>
            <a:endParaRPr lang="en-US" altLang="zh-CN" sz="3200">
              <a:solidFill>
                <a:prstClr val="black"/>
              </a:solidFill>
              <a:latin typeface="楷体" panose="02010609060101010101" pitchFamily="49" charset="-122"/>
              <a:ea typeface="楷体" panose="02010609060101010101" pitchFamily="49" charset="-122"/>
            </a:endParaRPr>
          </a:p>
          <a:p>
            <a:pPr marL="457200" indent="-457200" fontAlgn="base">
              <a:lnSpc>
                <a:spcPct val="150000"/>
              </a:lnSpc>
              <a:spcBef>
                <a:spcPct val="0"/>
              </a:spcBef>
              <a:spcAft>
                <a:spcPct val="0"/>
              </a:spcAft>
              <a:buFont typeface="Wingdings" panose="05000000000000000000" pitchFamily="2" charset="2"/>
              <a:buChar char="l"/>
            </a:pPr>
            <a:r>
              <a:rPr lang="zh-CN" altLang="en-US" sz="3200">
                <a:solidFill>
                  <a:prstClr val="black"/>
                </a:solidFill>
                <a:latin typeface="楷体" panose="02010609060101010101" pitchFamily="49" charset="-122"/>
                <a:ea typeface="楷体" panose="02010609060101010101" pitchFamily="49" charset="-122"/>
              </a:rPr>
              <a:t>“无觅”，英雄已逝，再也难找到像孙权那样的的英雄。</a:t>
            </a:r>
            <a:endParaRPr lang="en-US" altLang="zh-CN" sz="3200">
              <a:solidFill>
                <a:prstClr val="black"/>
              </a:solidFill>
              <a:latin typeface="楷体" panose="02010609060101010101" pitchFamily="49" charset="-122"/>
              <a:ea typeface="楷体" panose="02010609060101010101" pitchFamily="49" charset="-122"/>
            </a:endParaRPr>
          </a:p>
          <a:p>
            <a:pPr marL="457200" indent="-457200" fontAlgn="base">
              <a:lnSpc>
                <a:spcPct val="150000"/>
              </a:lnSpc>
              <a:spcBef>
                <a:spcPct val="0"/>
              </a:spcBef>
              <a:spcAft>
                <a:spcPct val="0"/>
              </a:spcAft>
              <a:buFont typeface="Wingdings" panose="05000000000000000000" pitchFamily="2" charset="2"/>
              <a:buChar char="l"/>
            </a:pPr>
            <a:r>
              <a:rPr lang="zh-CN" altLang="en-US" sz="3200">
                <a:solidFill>
                  <a:prstClr val="black"/>
                </a:solidFill>
                <a:latin typeface="楷体" panose="02010609060101010101" pitchFamily="49" charset="-122"/>
                <a:ea typeface="楷体" panose="02010609060101010101" pitchFamily="49" charset="-122"/>
              </a:rPr>
              <a:t>“仲谋”，称人称字，以示尊敬。</a:t>
            </a:r>
            <a:endParaRPr lang="zh-CN" altLang="en-US" sz="320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1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248"/>
          <p:cNvGrpSpPr/>
          <p:nvPr>
            <p:custDataLst>
              <p:tags r:id="rId1"/>
            </p:custDataLst>
          </p:nvPr>
        </p:nvGrpSpPr>
        <p:grpSpPr>
          <a:xfrm>
            <a:off x="4199587" y="722889"/>
            <a:ext cx="934605" cy="934605"/>
            <a:chOff x="4353788" y="1068386"/>
            <a:chExt cx="592774" cy="592774"/>
          </a:xfrm>
        </p:grpSpPr>
        <p:sp>
          <p:nvSpPr>
            <p:cNvPr id="3" name="文本框 2"/>
            <p:cNvSpPr txBox="1"/>
            <p:nvPr>
              <p:custDataLst>
                <p:tags r:id="rId2"/>
              </p:custDataLst>
            </p:nvPr>
          </p:nvSpPr>
          <p:spPr>
            <a:xfrm>
              <a:off x="4410013" y="1121125"/>
              <a:ext cx="468357" cy="43878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rPr>
                <a:t>壹</a:t>
              </a:r>
              <a:endPar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菱形 3"/>
            <p:cNvSpPr/>
            <p:nvPr>
              <p:custDataLst>
                <p:tags r:id="rId3"/>
              </p:custDataLst>
            </p:nvPr>
          </p:nvSpPr>
          <p:spPr>
            <a:xfrm>
              <a:off x="4353788" y="1068386"/>
              <a:ext cx="592774" cy="592774"/>
            </a:xfrm>
            <a:prstGeom prst="diamond">
              <a:avLst/>
            </a:prstGeom>
            <a:noFill/>
            <a:ln w="41275" cmpd="dbl">
              <a:solidFill>
                <a:srgbClr val="AF6A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Bahnschrift Light Condensed" panose="020B0502040204020203"/>
                <a:ea typeface="站酷小薇LOGO体" panose="02010600010101010101" charset="-122"/>
                <a:cs typeface="+mn-cs"/>
              </a:endParaRPr>
            </a:p>
          </p:txBody>
        </p:sp>
      </p:grpSp>
      <p:grpSp>
        <p:nvGrpSpPr>
          <p:cNvPr id="5" name="PA_组合 249"/>
          <p:cNvGrpSpPr/>
          <p:nvPr>
            <p:custDataLst>
              <p:tags r:id="rId4"/>
            </p:custDataLst>
          </p:nvPr>
        </p:nvGrpSpPr>
        <p:grpSpPr>
          <a:xfrm>
            <a:off x="5714753" y="1557568"/>
            <a:ext cx="934605" cy="934605"/>
            <a:chOff x="4353788" y="1068386"/>
            <a:chExt cx="592774" cy="592774"/>
          </a:xfrm>
        </p:grpSpPr>
        <p:sp>
          <p:nvSpPr>
            <p:cNvPr id="6" name="文本框 5"/>
            <p:cNvSpPr txBox="1"/>
            <p:nvPr>
              <p:custDataLst>
                <p:tags r:id="rId5"/>
              </p:custDataLst>
            </p:nvPr>
          </p:nvSpPr>
          <p:spPr>
            <a:xfrm>
              <a:off x="4413418" y="1143419"/>
              <a:ext cx="468357" cy="43878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rPr>
                <a:t>贰</a:t>
              </a:r>
              <a:endPar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7" name="菱形 6"/>
            <p:cNvSpPr/>
            <p:nvPr>
              <p:custDataLst>
                <p:tags r:id="rId6"/>
              </p:custDataLst>
            </p:nvPr>
          </p:nvSpPr>
          <p:spPr>
            <a:xfrm>
              <a:off x="4353788" y="1068386"/>
              <a:ext cx="592774" cy="592774"/>
            </a:xfrm>
            <a:prstGeom prst="diamond">
              <a:avLst/>
            </a:prstGeom>
            <a:noFill/>
            <a:ln w="41275" cmpd="dbl">
              <a:solidFill>
                <a:srgbClr val="AF6A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Bahnschrift Light Condensed" panose="020B0502040204020203"/>
                <a:ea typeface="站酷小薇LOGO体" panose="02010600010101010101" charset="-122"/>
                <a:cs typeface="+mn-cs"/>
              </a:endParaRPr>
            </a:p>
          </p:txBody>
        </p:sp>
      </p:grpSp>
      <p:grpSp>
        <p:nvGrpSpPr>
          <p:cNvPr id="8" name="PA_组合 252"/>
          <p:cNvGrpSpPr/>
          <p:nvPr>
            <p:custDataLst>
              <p:tags r:id="rId7"/>
            </p:custDataLst>
          </p:nvPr>
        </p:nvGrpSpPr>
        <p:grpSpPr>
          <a:xfrm>
            <a:off x="7357875" y="722889"/>
            <a:ext cx="934605" cy="934605"/>
            <a:chOff x="4353788" y="1068386"/>
            <a:chExt cx="592774" cy="592774"/>
          </a:xfrm>
        </p:grpSpPr>
        <p:sp>
          <p:nvSpPr>
            <p:cNvPr id="9" name="文本框 8"/>
            <p:cNvSpPr txBox="1"/>
            <p:nvPr>
              <p:custDataLst>
                <p:tags r:id="rId8"/>
              </p:custDataLst>
            </p:nvPr>
          </p:nvSpPr>
          <p:spPr>
            <a:xfrm>
              <a:off x="4431160" y="1151331"/>
              <a:ext cx="438784" cy="438784"/>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rPr>
                <a:t>叁</a:t>
              </a:r>
              <a:endPar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0" name="菱形 9"/>
            <p:cNvSpPr/>
            <p:nvPr>
              <p:custDataLst>
                <p:tags r:id="rId9"/>
              </p:custDataLst>
            </p:nvPr>
          </p:nvSpPr>
          <p:spPr>
            <a:xfrm>
              <a:off x="4353788" y="1068386"/>
              <a:ext cx="592774" cy="592774"/>
            </a:xfrm>
            <a:prstGeom prst="diamond">
              <a:avLst/>
            </a:prstGeom>
            <a:noFill/>
            <a:ln w="41402" cmpd="dbl">
              <a:solidFill>
                <a:srgbClr val="AF6A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Bahnschrift Light Condensed" panose="020B0502040204020203"/>
                <a:ea typeface="站酷小薇LOGO体" panose="02010600010101010101" charset="-122"/>
                <a:cs typeface="+mn-cs"/>
              </a:endParaRPr>
            </a:p>
          </p:txBody>
        </p:sp>
      </p:grpSp>
      <p:grpSp>
        <p:nvGrpSpPr>
          <p:cNvPr id="11" name="PA_组合 255"/>
          <p:cNvGrpSpPr/>
          <p:nvPr>
            <p:custDataLst>
              <p:tags r:id="rId10"/>
            </p:custDataLst>
          </p:nvPr>
        </p:nvGrpSpPr>
        <p:grpSpPr>
          <a:xfrm>
            <a:off x="9035833" y="1557569"/>
            <a:ext cx="934605" cy="934603"/>
            <a:chOff x="4353788" y="1068386"/>
            <a:chExt cx="592774" cy="592774"/>
          </a:xfrm>
        </p:grpSpPr>
        <p:sp>
          <p:nvSpPr>
            <p:cNvPr id="12" name="文本框 11"/>
            <p:cNvSpPr txBox="1"/>
            <p:nvPr>
              <p:custDataLst>
                <p:tags r:id="rId11"/>
              </p:custDataLst>
            </p:nvPr>
          </p:nvSpPr>
          <p:spPr>
            <a:xfrm>
              <a:off x="4430410" y="1151330"/>
              <a:ext cx="438784" cy="438784"/>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rPr>
                <a:t>肆</a:t>
              </a:r>
              <a:endParaRPr kumimoji="0" lang="zh-CN" altLang="en-US" sz="3600" b="0" i="0" u="none" strike="noStrike" kern="1200" cap="none" spc="0" normalizeH="0" baseline="0" noProof="0" dirty="0">
                <a:ln>
                  <a:noFill/>
                </a:ln>
                <a:solidFill>
                  <a:srgbClr val="000000"/>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13" name="菱形 12"/>
            <p:cNvSpPr/>
            <p:nvPr>
              <p:custDataLst>
                <p:tags r:id="rId12"/>
              </p:custDataLst>
            </p:nvPr>
          </p:nvSpPr>
          <p:spPr>
            <a:xfrm>
              <a:off x="4353788" y="1068386"/>
              <a:ext cx="592774" cy="592774"/>
            </a:xfrm>
            <a:prstGeom prst="diamond">
              <a:avLst/>
            </a:prstGeom>
            <a:noFill/>
            <a:ln w="41275" cmpd="dbl">
              <a:solidFill>
                <a:srgbClr val="AF6A77"/>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Bahnschrift Light Condensed" panose="020B0502040204020203"/>
                <a:ea typeface="站酷小薇LOGO体" panose="02010600010101010101" charset="-122"/>
                <a:cs typeface="+mn-cs"/>
              </a:endParaRPr>
            </a:p>
          </p:txBody>
        </p:sp>
      </p:grpSp>
      <p:grpSp>
        <p:nvGrpSpPr>
          <p:cNvPr id="14" name="PA_组合 260"/>
          <p:cNvGrpSpPr/>
          <p:nvPr>
            <p:custDataLst>
              <p:tags r:id="rId13"/>
            </p:custDataLst>
          </p:nvPr>
        </p:nvGrpSpPr>
        <p:grpSpPr>
          <a:xfrm>
            <a:off x="4001830" y="1934947"/>
            <a:ext cx="903605" cy="3347017"/>
            <a:chOff x="4261214" y="2000580"/>
            <a:chExt cx="887192" cy="3286209"/>
          </a:xfrm>
        </p:grpSpPr>
        <p:sp>
          <p:nvSpPr>
            <p:cNvPr id="15" name="文本框 14"/>
            <p:cNvSpPr txBox="1"/>
            <p:nvPr>
              <p:custDataLst>
                <p:tags r:id="rId14"/>
              </p:custDataLst>
            </p:nvPr>
          </p:nvSpPr>
          <p:spPr>
            <a:xfrm>
              <a:off x="4606614" y="2000580"/>
              <a:ext cx="541792" cy="2847358"/>
            </a:xfrm>
            <a:prstGeom prst="rect">
              <a:avLst/>
            </a:prstGeom>
            <a:noFill/>
          </p:spPr>
          <p:txBody>
            <a:bodyPr vert="eaVert" wrap="square" rtlCol="0" anchor="b">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了解宋词</a:t>
              </a:r>
              <a:r>
                <a:rPr kumimoji="0" lang="zh-CN" altLang="en-US" sz="24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及其分类</a:t>
              </a:r>
              <a:endParaRPr kumimoji="0" lang="zh-CN" altLang="en-US" sz="24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16" name="文本框 15"/>
            <p:cNvSpPr txBox="1"/>
            <p:nvPr>
              <p:custDataLst>
                <p:tags r:id="rId15"/>
              </p:custDataLst>
            </p:nvPr>
          </p:nvSpPr>
          <p:spPr>
            <a:xfrm>
              <a:off x="4261214" y="2198124"/>
              <a:ext cx="345400" cy="3088665"/>
            </a:xfrm>
            <a:prstGeom prst="rect">
              <a:avLst/>
            </a:prstGeom>
            <a:noFill/>
          </p:spPr>
          <p:txBody>
            <a:bodyPr vert="eaVert"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srgbClr val="000000"/>
                </a:solidFill>
                <a:effectLst/>
                <a:uLnTx/>
                <a:uFillTx/>
                <a:latin typeface="Arial Rounded MT Bold" panose="020F0704030504030204" pitchFamily="34" charset="0"/>
                <a:ea typeface="方正清刻本悦宋简体" panose="02000000000000000000" pitchFamily="2" charset="-122"/>
                <a:cs typeface="Arial" panose="020B0604020202020204" pitchFamily="34" charset="0"/>
              </a:endParaRPr>
            </a:p>
          </p:txBody>
        </p:sp>
      </p:grpSp>
      <p:grpSp>
        <p:nvGrpSpPr>
          <p:cNvPr id="17" name="PA_组合 261"/>
          <p:cNvGrpSpPr/>
          <p:nvPr>
            <p:custDataLst>
              <p:tags r:id="rId16"/>
            </p:custDataLst>
          </p:nvPr>
        </p:nvGrpSpPr>
        <p:grpSpPr>
          <a:xfrm>
            <a:off x="7531338" y="1688195"/>
            <a:ext cx="551815" cy="4684030"/>
            <a:chOff x="4235151" y="521785"/>
            <a:chExt cx="541792" cy="4598932"/>
          </a:xfrm>
        </p:grpSpPr>
        <p:sp>
          <p:nvSpPr>
            <p:cNvPr id="18" name="文本框 17"/>
            <p:cNvSpPr txBox="1"/>
            <p:nvPr>
              <p:custDataLst>
                <p:tags r:id="rId17"/>
              </p:custDataLst>
            </p:nvPr>
          </p:nvSpPr>
          <p:spPr>
            <a:xfrm>
              <a:off x="4235151" y="521785"/>
              <a:ext cx="541792" cy="3680928"/>
            </a:xfrm>
            <a:prstGeom prst="rect">
              <a:avLst/>
            </a:prstGeom>
            <a:noFill/>
          </p:spPr>
          <p:txBody>
            <a:bodyPr vert="eaVert" wrap="square" rtlCol="0" anchor="b">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对比《念奴娇</a:t>
              </a:r>
              <a:r>
                <a:rPr kumimoji="0" lang="en-US" altLang="zh-CN"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a:t>
              </a:r>
              <a:r>
                <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赤壁怀古》</a:t>
              </a:r>
              <a:endPar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19" name="文本框 18"/>
            <p:cNvSpPr txBox="1"/>
            <p:nvPr>
              <p:custDataLst>
                <p:tags r:id="rId18"/>
              </p:custDataLst>
            </p:nvPr>
          </p:nvSpPr>
          <p:spPr>
            <a:xfrm>
              <a:off x="4271312" y="2032052"/>
              <a:ext cx="345400" cy="3088665"/>
            </a:xfrm>
            <a:prstGeom prst="rect">
              <a:avLst/>
            </a:prstGeom>
            <a:noFill/>
          </p:spPr>
          <p:txBody>
            <a:bodyPr vert="eaVert"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srgbClr val="000000"/>
                </a:solidFill>
                <a:effectLst/>
                <a:uLnTx/>
                <a:uFillTx/>
                <a:latin typeface="Arial Rounded MT Bold" panose="020F0704030504030204" pitchFamily="34" charset="0"/>
                <a:ea typeface="方正清刻本悦宋简体" panose="02000000000000000000" pitchFamily="2" charset="-122"/>
                <a:cs typeface="Arial" panose="020B0604020202020204" pitchFamily="34" charset="0"/>
              </a:endParaRPr>
            </a:p>
          </p:txBody>
        </p:sp>
      </p:grpSp>
      <p:sp>
        <p:nvSpPr>
          <p:cNvPr id="21" name="文本框 20"/>
          <p:cNvSpPr txBox="1"/>
          <p:nvPr>
            <p:custDataLst>
              <p:tags r:id="rId19"/>
            </p:custDataLst>
          </p:nvPr>
        </p:nvSpPr>
        <p:spPr>
          <a:xfrm>
            <a:off x="5904865" y="2594610"/>
            <a:ext cx="551815" cy="2433955"/>
          </a:xfrm>
          <a:prstGeom prst="rect">
            <a:avLst/>
          </a:prstGeom>
          <a:noFill/>
        </p:spPr>
        <p:txBody>
          <a:bodyPr vert="eaVert" wrap="square" rtlCol="0" anchor="b">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了解文中典故</a:t>
            </a:r>
            <a:endPar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24" name="文本框 23"/>
          <p:cNvSpPr txBox="1"/>
          <p:nvPr>
            <p:custDataLst>
              <p:tags r:id="rId20"/>
            </p:custDataLst>
          </p:nvPr>
        </p:nvSpPr>
        <p:spPr>
          <a:xfrm>
            <a:off x="9230995" y="2594610"/>
            <a:ext cx="551815" cy="3065780"/>
          </a:xfrm>
          <a:prstGeom prst="rect">
            <a:avLst/>
          </a:prstGeom>
          <a:noFill/>
        </p:spPr>
        <p:txBody>
          <a:bodyPr vert="eaVert" wrap="square" rtlCol="0" anchor="b">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激发心中家国情怀</a:t>
            </a:r>
            <a:endParaRPr kumimoji="0" lang="zh-CN" altLang="en-US" sz="24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pic>
        <p:nvPicPr>
          <p:cNvPr id="26" name="PA_图片 32"/>
          <p:cNvPicPr>
            <a:picLocks noChangeAspect="1"/>
          </p:cNvPicPr>
          <p:nvPr>
            <p:custDataLst>
              <p:tags r:id="rId21"/>
            </p:custDataLst>
          </p:nvPr>
        </p:nvPicPr>
        <p:blipFill>
          <a:blip r:embed="rId22"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574616" y="2312818"/>
            <a:ext cx="7114916" cy="1874960"/>
          </a:xfrm>
          <a:prstGeom prst="rect">
            <a:avLst/>
          </a:prstGeom>
        </p:spPr>
      </p:pic>
      <p:sp>
        <p:nvSpPr>
          <p:cNvPr id="29" name="文本框 28"/>
          <p:cNvSpPr txBox="1"/>
          <p:nvPr/>
        </p:nvSpPr>
        <p:spPr>
          <a:xfrm rot="16200000">
            <a:off x="1580515" y="3318510"/>
            <a:ext cx="184785" cy="3695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grpSp>
        <p:nvGrpSpPr>
          <p:cNvPr id="30" name="PA_组合 4"/>
          <p:cNvGrpSpPr/>
          <p:nvPr>
            <p:custDataLst>
              <p:tags r:id="rId23"/>
            </p:custDataLst>
          </p:nvPr>
        </p:nvGrpSpPr>
        <p:grpSpPr>
          <a:xfrm>
            <a:off x="1947142" y="3447445"/>
            <a:ext cx="1215586" cy="1387389"/>
            <a:chOff x="-270606" y="2145582"/>
            <a:chExt cx="1388528" cy="1584772"/>
          </a:xfrm>
        </p:grpSpPr>
        <p:sp>
          <p:nvSpPr>
            <p:cNvPr id="31" name="文本框 30"/>
            <p:cNvSpPr txBox="1"/>
            <p:nvPr/>
          </p:nvSpPr>
          <p:spPr>
            <a:xfrm>
              <a:off x="-270606" y="2145582"/>
              <a:ext cx="353967" cy="5962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srgbClr val="FFFFFF"/>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2" name="文本框 31"/>
            <p:cNvSpPr txBox="1"/>
            <p:nvPr/>
          </p:nvSpPr>
          <p:spPr>
            <a:xfrm>
              <a:off x="906909" y="3308476"/>
              <a:ext cx="211013" cy="421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方正清刻本悦宋简体" panose="02000000000000000000" pitchFamily="2" charset="-122"/>
                <a:cs typeface="Arial" panose="020B0604020202020204" pitchFamily="34" charset="0"/>
              </a:endParaRPr>
            </a:p>
          </p:txBody>
        </p:sp>
      </p:grpSp>
      <p:sp>
        <p:nvSpPr>
          <p:cNvPr id="34" name="文本框 33"/>
          <p:cNvSpPr txBox="1"/>
          <p:nvPr>
            <p:custDataLst>
              <p:tags r:id="rId24"/>
            </p:custDataLst>
          </p:nvPr>
        </p:nvSpPr>
        <p:spPr>
          <a:xfrm>
            <a:off x="1946910" y="2635250"/>
            <a:ext cx="551815" cy="1443355"/>
          </a:xfrm>
          <a:prstGeom prst="rect">
            <a:avLst/>
          </a:prstGeom>
          <a:noFill/>
        </p:spPr>
        <p:txBody>
          <a:bodyPr vert="eaVert" wrap="square" rtlCol="0" anchor="b">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学习目标</a:t>
            </a:r>
            <a:endParaRPr kumimoji="0" lang="zh-CN" altLang="en-US" sz="24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ppt_x"/>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75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000" fill="hold"/>
                                        <p:tgtEl>
                                          <p:spTgt spid="17"/>
                                        </p:tgtEl>
                                        <p:attrNameLst>
                                          <p:attrName>ppt_x</p:attrName>
                                        </p:attrNameLst>
                                      </p:cBhvr>
                                      <p:tavLst>
                                        <p:tav tm="0">
                                          <p:val>
                                            <p:strVal val="#ppt_x"/>
                                          </p:val>
                                        </p:tav>
                                        <p:tav tm="100000">
                                          <p:val>
                                            <p:strVal val="#ppt_x"/>
                                          </p:val>
                                        </p:tav>
                                      </p:tavLst>
                                    </p:anim>
                                    <p:anim calcmode="lin" valueType="num">
                                      <p:cBhvr additive="base">
                                        <p:cTn id="28" dur="2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ppt_x"/>
                                          </p:val>
                                        </p:tav>
                                        <p:tav tm="100000">
                                          <p:val>
                                            <p:strVal val="#ppt_x"/>
                                          </p:val>
                                        </p:tav>
                                      </p:tavLst>
                                    </p:anim>
                                    <p:anim calcmode="lin" valueType="num">
                                      <p:cBhvr additive="base">
                                        <p:cTn id="32" dur="20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0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3" name="文本框 2"/>
          <p:cNvSpPr txBox="1"/>
          <p:nvPr/>
        </p:nvSpPr>
        <p:spPr>
          <a:xfrm>
            <a:off x="778510" y="659130"/>
            <a:ext cx="10646410" cy="2768600"/>
          </a:xfrm>
          <a:prstGeom prst="rect">
            <a:avLst/>
          </a:prstGeom>
          <a:noFill/>
        </p:spPr>
        <p:txBody>
          <a:bodyPr wrap="square">
            <a:spAutoFit/>
          </a:bodyPr>
          <a:p>
            <a:pPr>
              <a:lnSpc>
                <a:spcPct val="150000"/>
              </a:lnSpc>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舞榭歌台：</a:t>
            </a:r>
            <a:endPar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a:lnSpc>
                <a:spcPct val="150000"/>
              </a:lnSpc>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    演出歌舞的台榭，这里代指孙权故宫，是反映他光辉功业的遗物。</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endParaRPr lang="zh-CN" altLang="en-US"/>
          </a:p>
        </p:txBody>
      </p:sp>
      <p:sp>
        <p:nvSpPr>
          <p:cNvPr id="9" name="文本框 8"/>
          <p:cNvSpPr txBox="1"/>
          <p:nvPr/>
        </p:nvSpPr>
        <p:spPr>
          <a:xfrm>
            <a:off x="778510" y="3429000"/>
            <a:ext cx="10646410" cy="2491740"/>
          </a:xfrm>
          <a:prstGeom prst="rect">
            <a:avLst/>
          </a:prstGeom>
          <a:noFill/>
        </p:spPr>
        <p:txBody>
          <a:bodyPr wrap="square">
            <a:spAutoFit/>
          </a:bodyPr>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风流总被雨打风吹去：</a:t>
            </a:r>
            <a:endPar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   “风流”，英雄人物在历史舞台上所创伟绩带来的意义上的影响，所谓流风余韵。</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1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5" name="图片 4"/>
          <p:cNvPicPr>
            <a:picLocks noChangeAspect="1"/>
          </p:cNvPicPr>
          <p:nvPr/>
        </p:nvPicPr>
        <p:blipFill>
          <a:blip r:embed="rId1">
            <a:alphaModFix amt="70000"/>
            <a:extLst>
              <a:ext uri="{BEBA8EAE-BF5A-486C-A8C5-ECC9F3942E4B}">
                <a14:imgProps xmlns:a14="http://schemas.microsoft.com/office/drawing/2010/main">
                  <a14:imgLayer r:embed="rId2">
                    <a14:imgEffect>
                      <a14:backgroundRemoval t="7895" b="99854" l="1401" r="98599">
                        <a14:foregroundMark x1="47285" y1="11988" x2="47285" y2="11988"/>
                        <a14:foregroundMark x1="44483" y1="7895" x2="44483" y2="7895"/>
                        <a14:foregroundMark x1="51489" y1="25585" x2="51489" y2="25585"/>
                        <a14:foregroundMark x1="32049" y1="34649" x2="32049" y2="34649"/>
                        <a14:foregroundMark x1="34676" y1="35526" x2="34676" y2="35526"/>
                        <a14:foregroundMark x1="46235" y1="60673" x2="46235" y2="60673"/>
                        <a14:foregroundMark x1="66900" y1="52485" x2="66900" y2="52485"/>
                        <a14:foregroundMark x1="44834" y1="60380" x2="44834" y2="60380"/>
                        <a14:foregroundMark x1="36427" y1="56871" x2="36427" y2="56871"/>
                        <a14:foregroundMark x1="17513" y1="73830" x2="17513" y2="73830"/>
                        <a14:foregroundMark x1="23117" y1="75146" x2="23117" y2="75146"/>
                        <a14:foregroundMark x1="21716" y1="67398" x2="17163" y2="81579"/>
                        <a14:foregroundMark x1="17163" y1="81579" x2="18914" y2="94006"/>
                        <a14:foregroundMark x1="53765" y1="96930" x2="79860" y2="82018"/>
                        <a14:foregroundMark x1="79860" y1="82018" x2="90193" y2="65351"/>
                        <a14:foregroundMark x1="90193" y1="65351" x2="90193" y2="65058"/>
                        <a14:foregroundMark x1="88266" y1="61111" x2="90368" y2="62719"/>
                        <a14:foregroundMark x1="74606" y1="90789" x2="98774" y2="95175"/>
                        <a14:foregroundMark x1="52189" y1="22661" x2="52189" y2="22661"/>
                        <a14:foregroundMark x1="32574" y1="33187" x2="32574" y2="33187"/>
                        <a14:foregroundMark x1="34326" y1="38450" x2="34326" y2="38450"/>
                        <a14:foregroundMark x1="13835" y1="75585" x2="13835" y2="75585"/>
                        <a14:foregroundMark x1="13135" y1="90936" x2="13135" y2="90936"/>
                        <a14:foregroundMark x1="17338" y1="79678" x2="8406" y2="99561"/>
                        <a14:foregroundMark x1="9107" y1="96784" x2="1401" y2="99854"/>
                        <a14:foregroundMark x1="31349" y1="16813" x2="31349" y2="16813"/>
                      </a14:backgroundRemoval>
                    </a14:imgEffect>
                  </a14:imgLayer>
                </a14:imgProps>
              </a:ext>
            </a:extLst>
          </a:blip>
          <a:stretch>
            <a:fillRect/>
          </a:stretch>
        </p:blipFill>
        <p:spPr>
          <a:xfrm>
            <a:off x="-51435" y="0"/>
            <a:ext cx="4052570" cy="5256530"/>
          </a:xfrm>
          <a:prstGeom prst="rect">
            <a:avLst/>
          </a:prstGeom>
          <a:effectLst>
            <a:softEdge rad="31750"/>
          </a:effectLst>
        </p:spPr>
      </p:pic>
      <p:pic>
        <p:nvPicPr>
          <p:cNvPr id="7" name="图片 6"/>
          <p:cNvPicPr>
            <a:picLocks noChangeAspect="1"/>
          </p:cNvPicPr>
          <p:nvPr/>
        </p:nvPicPr>
        <p:blipFill>
          <a:blip r:embed="rId3"/>
          <a:stretch>
            <a:fillRect/>
          </a:stretch>
        </p:blipFill>
        <p:spPr>
          <a:xfrm>
            <a:off x="2043430" y="2891790"/>
            <a:ext cx="3422015" cy="3776345"/>
          </a:xfrm>
          <a:prstGeom prst="rect">
            <a:avLst/>
          </a:prstGeom>
          <a:effectLst>
            <a:outerShdw blurRad="50800" dist="38100" dir="16200000" rotWithShape="0">
              <a:prstClr val="black">
                <a:alpha val="40000"/>
              </a:prstClr>
            </a:outerShdw>
          </a:effectLst>
        </p:spPr>
      </p:pic>
      <p:sp>
        <p:nvSpPr>
          <p:cNvPr id="2" name="文本框 10"/>
          <p:cNvSpPr txBox="1"/>
          <p:nvPr/>
        </p:nvSpPr>
        <p:spPr>
          <a:xfrm>
            <a:off x="5344795" y="788035"/>
            <a:ext cx="6361430" cy="5941060"/>
          </a:xfrm>
          <a:prstGeom prst="rect">
            <a:avLst/>
          </a:prstGeom>
          <a:noFill/>
          <a:ln w="9525">
            <a:noFill/>
          </a:ln>
        </p:spPr>
        <p:txBody>
          <a:bodyPr wrap="square">
            <a:noAutofit/>
          </a:bodyPr>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歌颂、追慕英雄及其功勋业绩，</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流露出江山依旧、英雄已逝的物是人非的惆怅之感，</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表达了对前人事业后继无人的惋惜，</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暗指南宋统治者昏庸无能。 </a:t>
            </a:r>
            <a:endParaRPr lang="zh-CN" altLang="en-US" sz="3600">
              <a:solidFill>
                <a:prstClr val="black"/>
              </a:solidFill>
              <a:latin typeface="楷体" panose="02010609060101010101" pitchFamily="49" charset="-122"/>
              <a:ea typeface="楷体" panose="02010609060101010101" pitchFamily="49" charset="-122"/>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1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2" name="文本框 1"/>
          <p:cNvSpPr txBox="1"/>
          <p:nvPr/>
        </p:nvSpPr>
        <p:spPr>
          <a:xfrm>
            <a:off x="10585450" y="383540"/>
            <a:ext cx="1181735" cy="2308225"/>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rPr>
              <a:t>刘裕</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pic>
        <p:nvPicPr>
          <p:cNvPr id="3" name="图片 2"/>
          <p:cNvPicPr>
            <a:picLocks noChangeAspect="1"/>
          </p:cNvPicPr>
          <p:nvPr/>
        </p:nvPicPr>
        <p:blipFill>
          <a:blip r:embed="rId1"/>
          <a:stretch>
            <a:fillRect/>
          </a:stretch>
        </p:blipFill>
        <p:spPr>
          <a:xfrm flipH="1">
            <a:off x="8642350" y="2082800"/>
            <a:ext cx="3844290" cy="4586605"/>
          </a:xfrm>
          <a:prstGeom prst="rect">
            <a:avLst/>
          </a:prstGeom>
        </p:spPr>
      </p:pic>
      <p:sp>
        <p:nvSpPr>
          <p:cNvPr id="4" name="文本框 10"/>
          <p:cNvSpPr txBox="1"/>
          <p:nvPr/>
        </p:nvSpPr>
        <p:spPr>
          <a:xfrm>
            <a:off x="1133475" y="445770"/>
            <a:ext cx="9451975" cy="1938020"/>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4000">
                <a:solidFill>
                  <a:prstClr val="black"/>
                </a:solidFill>
                <a:latin typeface="楷体" panose="02010609060101010101" pitchFamily="49" charset="-122"/>
                <a:ea typeface="楷体" panose="02010609060101010101" pitchFamily="49" charset="-122"/>
              </a:rPr>
              <a:t>斜阳草树，寻常巷陌，人道寄奴曾住。</a:t>
            </a:r>
            <a:endParaRPr lang="en-US" altLang="zh-CN" sz="40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4000">
                <a:solidFill>
                  <a:prstClr val="black"/>
                </a:solidFill>
                <a:latin typeface="楷体" panose="02010609060101010101" pitchFamily="49" charset="-122"/>
                <a:ea typeface="楷体" panose="02010609060101010101" pitchFamily="49" charset="-122"/>
              </a:rPr>
              <a:t>想当年，金戈铁马，气吞万里如虎。</a:t>
            </a:r>
            <a:endParaRPr lang="zh-CN" altLang="en-US" sz="4000">
              <a:solidFill>
                <a:prstClr val="black"/>
              </a:solidFill>
              <a:latin typeface="楷体" panose="02010609060101010101" pitchFamily="49" charset="-122"/>
              <a:ea typeface="楷体" panose="02010609060101010101" pitchFamily="49" charset="-122"/>
            </a:endParaRPr>
          </a:p>
        </p:txBody>
      </p:sp>
      <p:sp>
        <p:nvSpPr>
          <p:cNvPr id="25" name="文本框 10"/>
          <p:cNvSpPr txBox="1"/>
          <p:nvPr/>
        </p:nvSpPr>
        <p:spPr>
          <a:xfrm>
            <a:off x="426085" y="2469515"/>
            <a:ext cx="8495665" cy="4043045"/>
          </a:xfrm>
          <a:prstGeom prst="rect">
            <a:avLst/>
          </a:prstGeom>
          <a:noFill/>
          <a:ln w="9525">
            <a:noFill/>
          </a:ln>
        </p:spPr>
        <p:txBody>
          <a:bodyPr wrap="square">
            <a:noAutofit/>
          </a:bodyPr>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    </a:t>
            </a:r>
            <a:r>
              <a:rPr lang="zh-CN" altLang="en-US" sz="2800">
                <a:solidFill>
                  <a:prstClr val="black"/>
                </a:solidFill>
                <a:latin typeface="楷体" panose="02010609060101010101" pitchFamily="49" charset="-122"/>
                <a:ea typeface="楷体" panose="02010609060101010101" pitchFamily="49" charset="-122"/>
              </a:rPr>
              <a:t>南朝宋武帝刘裕，以京口为基地，先后对内平定了孙恩和桓玄，消灭了桓楚、西蜀、卢循、刘毅、司马休之等割据势力，使南方出现百年未有的统一局面；对外消灭南燕、后秦等国，降服仇池，又以却月阵大破北魏，收复淮北、山东、河南、关中等地，光复洛阳、长安两都，代晋自立，建立了刘宋政权。</a:t>
            </a:r>
            <a:endParaRPr lang="zh-CN" altLang="en-US" sz="2800">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1500"/>
                                        <p:tgtEl>
                                          <p:spTgt spid="5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13" name="文本框 12"/>
          <p:cNvSpPr txBox="1"/>
          <p:nvPr/>
        </p:nvSpPr>
        <p:spPr>
          <a:xfrm>
            <a:off x="962660" y="1270000"/>
            <a:ext cx="4864100" cy="4318000"/>
          </a:xfrm>
          <a:prstGeom prst="rect">
            <a:avLst/>
          </a:prstGeom>
          <a:noFill/>
        </p:spPr>
        <p:txBody>
          <a:bodyPr wrap="square">
            <a:spAutoFit/>
          </a:bodyPr>
          <a:p>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寻常巷陌</a:t>
            </a:r>
            <a:r>
              <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极窄狭的街道。寻常，古代指长度，八尺为寻，倍寻为常，形容窄狭。引申为普通、平常。巷、陌，这里都指街道。</a:t>
            </a:r>
            <a:endParaRPr lang="zh-CN" altLang="en-US"/>
          </a:p>
        </p:txBody>
      </p:sp>
      <p:sp>
        <p:nvSpPr>
          <p:cNvPr id="15" name="文本框 10"/>
          <p:cNvSpPr txBox="1"/>
          <p:nvPr/>
        </p:nvSpPr>
        <p:spPr>
          <a:xfrm>
            <a:off x="6254750" y="994410"/>
            <a:ext cx="5084445" cy="4593590"/>
          </a:xfrm>
          <a:prstGeom prst="rect">
            <a:avLst/>
          </a:prstGeom>
          <a:noFill/>
          <a:ln w="9525">
            <a:noFill/>
          </a:ln>
        </p:spPr>
        <p:txBody>
          <a:bodyPr wrap="square">
            <a:spAutoFit/>
          </a:bodyPr>
          <a:p>
            <a:pPr fontAlgn="base">
              <a:lnSpc>
                <a:spcPct val="150000"/>
              </a:lnSpc>
              <a:spcBef>
                <a:spcPct val="0"/>
              </a:spcBef>
              <a:spcAft>
                <a:spcPct val="0"/>
              </a:spcAft>
            </a:pPr>
            <a:r>
              <a:rPr lang="zh-CN" altLang="en-US" sz="4000" b="1">
                <a:solidFill>
                  <a:prstClr val="black"/>
                </a:solidFill>
                <a:latin typeface="楷体" panose="02010609060101010101" pitchFamily="49" charset="-122"/>
                <a:ea typeface="楷体" panose="02010609060101010101" pitchFamily="49" charset="-122"/>
              </a:rPr>
              <a:t>寄奴：</a:t>
            </a:r>
            <a:endParaRPr lang="en-US" altLang="zh-CN" sz="4000" b="1">
              <a:solidFill>
                <a:prstClr val="black"/>
              </a:solidFill>
              <a:latin typeface="楷体" panose="02010609060101010101" pitchFamily="49" charset="-122"/>
              <a:ea typeface="楷体" panose="02010609060101010101" pitchFamily="49" charset="-122"/>
            </a:endParaRPr>
          </a:p>
          <a:p>
            <a:pPr marL="457200" indent="-457200" fontAlgn="base">
              <a:lnSpc>
                <a:spcPct val="150000"/>
              </a:lnSpc>
              <a:spcBef>
                <a:spcPct val="0"/>
              </a:spcBef>
              <a:spcAft>
                <a:spcPct val="0"/>
              </a:spcAft>
              <a:buFont typeface="Wingdings" panose="05000000000000000000" pitchFamily="2" charset="2"/>
              <a:buChar char="l"/>
            </a:pPr>
            <a:r>
              <a:rPr lang="zh-CN" altLang="en-US" sz="3200">
                <a:solidFill>
                  <a:prstClr val="black"/>
                </a:solidFill>
                <a:latin typeface="楷体" panose="02010609060101010101" pitchFamily="49" charset="-122"/>
                <a:ea typeface="楷体" panose="02010609060101010101" pitchFamily="49" charset="-122"/>
              </a:rPr>
              <a:t>南朝宋武帝刘裕小名。刘裕出身贫苦，直接称呼刘裕小名，可见京口百姓对刘裕的亲切、自豪之感。</a:t>
            </a:r>
            <a:endParaRPr lang="zh-CN" altLang="en-US" sz="3200">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2" name="文本框 1"/>
          <p:cNvSpPr txBox="1"/>
          <p:nvPr/>
        </p:nvSpPr>
        <p:spPr>
          <a:xfrm>
            <a:off x="1623695" y="1177925"/>
            <a:ext cx="8944610" cy="4502785"/>
          </a:xfrm>
          <a:prstGeom prst="rect">
            <a:avLst/>
          </a:prstGeom>
          <a:noFill/>
        </p:spPr>
        <p:txBody>
          <a:bodyPr wrap="square">
            <a:spAutoFit/>
          </a:bodyPr>
          <a:p>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金戈铁马</a:t>
            </a:r>
            <a:r>
              <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金戈，用金属制成的长枪。铁马，披着铁甲的战马。都是当时精良的军事装备。这里指代精锐的部队。</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a:lnSpc>
                <a:spcPct val="150000"/>
              </a:lnSpc>
            </a:pPr>
            <a:r>
              <a:rPr kumimoji="0" lang="zh-CN" altLang="en-US"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气吞万里如虎：</a:t>
            </a:r>
            <a:endParaRPr kumimoji="0" lang="en-US" altLang="zh-CN" sz="40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豪气简直能吞没万里江山，形容气概非凡。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5" name="图片 4"/>
          <p:cNvPicPr>
            <a:picLocks noChangeAspect="1"/>
          </p:cNvPicPr>
          <p:nvPr/>
        </p:nvPicPr>
        <p:blipFill>
          <a:blip r:embed="rId1">
            <a:alphaModFix amt="70000"/>
            <a:extLst>
              <a:ext uri="{BEBA8EAE-BF5A-486C-A8C5-ECC9F3942E4B}">
                <a14:imgProps xmlns:a14="http://schemas.microsoft.com/office/drawing/2010/main">
                  <a14:imgLayer r:embed="rId2">
                    <a14:imgEffect>
                      <a14:backgroundRemoval t="7895" b="99854" l="1401" r="98599">
                        <a14:foregroundMark x1="47285" y1="11988" x2="47285" y2="11988"/>
                        <a14:foregroundMark x1="44483" y1="7895" x2="44483" y2="7895"/>
                        <a14:foregroundMark x1="51489" y1="25585" x2="51489" y2="25585"/>
                        <a14:foregroundMark x1="32049" y1="34649" x2="32049" y2="34649"/>
                        <a14:foregroundMark x1="34676" y1="35526" x2="34676" y2="35526"/>
                        <a14:foregroundMark x1="46235" y1="60673" x2="46235" y2="60673"/>
                        <a14:foregroundMark x1="66900" y1="52485" x2="66900" y2="52485"/>
                        <a14:foregroundMark x1="44834" y1="60380" x2="44834" y2="60380"/>
                        <a14:foregroundMark x1="36427" y1="56871" x2="36427" y2="56871"/>
                        <a14:foregroundMark x1="17513" y1="73830" x2="17513" y2="73830"/>
                        <a14:foregroundMark x1="23117" y1="75146" x2="23117" y2="75146"/>
                        <a14:foregroundMark x1="21716" y1="67398" x2="17163" y2="81579"/>
                        <a14:foregroundMark x1="17163" y1="81579" x2="18914" y2="94006"/>
                        <a14:foregroundMark x1="53765" y1="96930" x2="79860" y2="82018"/>
                        <a14:foregroundMark x1="79860" y1="82018" x2="90193" y2="65351"/>
                        <a14:foregroundMark x1="90193" y1="65351" x2="90193" y2="65058"/>
                        <a14:foregroundMark x1="88266" y1="61111" x2="90368" y2="62719"/>
                        <a14:foregroundMark x1="74606" y1="90789" x2="98774" y2="95175"/>
                        <a14:foregroundMark x1="52189" y1="22661" x2="52189" y2="22661"/>
                        <a14:foregroundMark x1="32574" y1="33187" x2="32574" y2="33187"/>
                        <a14:foregroundMark x1="34326" y1="38450" x2="34326" y2="38450"/>
                        <a14:foregroundMark x1="13835" y1="75585" x2="13835" y2="75585"/>
                        <a14:foregroundMark x1="13135" y1="90936" x2="13135" y2="90936"/>
                        <a14:foregroundMark x1="17338" y1="79678" x2="8406" y2="99561"/>
                        <a14:foregroundMark x1="9107" y1="96784" x2="1401" y2="99854"/>
                        <a14:foregroundMark x1="31349" y1="16813" x2="31349" y2="16813"/>
                      </a14:backgroundRemoval>
                    </a14:imgEffect>
                  </a14:imgLayer>
                </a14:imgProps>
              </a:ext>
            </a:extLst>
          </a:blip>
          <a:stretch>
            <a:fillRect/>
          </a:stretch>
        </p:blipFill>
        <p:spPr>
          <a:xfrm>
            <a:off x="0" y="-121285"/>
            <a:ext cx="4052570" cy="5256530"/>
          </a:xfrm>
          <a:prstGeom prst="rect">
            <a:avLst/>
          </a:prstGeom>
          <a:effectLst>
            <a:softEdge rad="31750"/>
          </a:effectLst>
        </p:spPr>
      </p:pic>
      <p:pic>
        <p:nvPicPr>
          <p:cNvPr id="4" name="图片 3"/>
          <p:cNvPicPr>
            <a:picLocks noChangeAspect="1"/>
          </p:cNvPicPr>
          <p:nvPr/>
        </p:nvPicPr>
        <p:blipFill>
          <a:blip r:embed="rId3"/>
          <a:stretch>
            <a:fillRect/>
          </a:stretch>
        </p:blipFill>
        <p:spPr>
          <a:xfrm>
            <a:off x="1337310" y="2273300"/>
            <a:ext cx="3846830" cy="4584700"/>
          </a:xfrm>
          <a:prstGeom prst="rect">
            <a:avLst/>
          </a:prstGeom>
        </p:spPr>
      </p:pic>
      <p:sp>
        <p:nvSpPr>
          <p:cNvPr id="2" name="文本框 10"/>
          <p:cNvSpPr txBox="1"/>
          <p:nvPr/>
        </p:nvSpPr>
        <p:spPr>
          <a:xfrm>
            <a:off x="5394325" y="499110"/>
            <a:ext cx="6003925" cy="5130800"/>
          </a:xfrm>
          <a:prstGeom prst="rect">
            <a:avLst/>
          </a:prstGeom>
          <a:noFill/>
          <a:ln w="9525">
            <a:noFill/>
          </a:ln>
        </p:spPr>
        <p:txBody>
          <a:bodyPr wrap="square">
            <a:spAutoFit/>
          </a:bodyPr>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这一段振奋人心的历史，</a:t>
            </a:r>
            <a:endParaRPr lang="en-US" altLang="zh-CN" sz="3200">
              <a:solidFill>
                <a:prstClr val="black"/>
              </a:solidFill>
              <a:latin typeface="楷体" panose="02010609060101010101" pitchFamily="49" charset="-122"/>
              <a:ea typeface="楷体" panose="02010609060101010101" pitchFamily="49" charset="-122"/>
            </a:endParaRPr>
          </a:p>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一直以来为人们所津津乐道，</a:t>
            </a:r>
            <a:endParaRPr lang="en-US" altLang="zh-CN" sz="3200">
              <a:solidFill>
                <a:prstClr val="black"/>
              </a:solidFill>
              <a:latin typeface="楷体" panose="02010609060101010101" pitchFamily="49" charset="-122"/>
              <a:ea typeface="楷体" panose="02010609060101010101" pitchFamily="49" charset="-122"/>
            </a:endParaRPr>
          </a:p>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更是令一心收复失地的辛弃疾羡慕不已。以寄奴称呼刘裕，</a:t>
            </a:r>
            <a:endParaRPr lang="en-US" altLang="zh-CN" sz="3200">
              <a:solidFill>
                <a:prstClr val="black"/>
              </a:solidFill>
              <a:latin typeface="楷体" panose="02010609060101010101" pitchFamily="49" charset="-122"/>
              <a:ea typeface="楷体" panose="02010609060101010101" pitchFamily="49" charset="-122"/>
            </a:endParaRPr>
          </a:p>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既有追慕刘裕驰骋沙场、气吞胡虏的威风凛凛，</a:t>
            </a:r>
            <a:endParaRPr lang="en-US" altLang="zh-CN" sz="3200">
              <a:solidFill>
                <a:prstClr val="black"/>
              </a:solidFill>
              <a:latin typeface="楷体" panose="02010609060101010101" pitchFamily="49" charset="-122"/>
              <a:ea typeface="楷体" panose="02010609060101010101" pitchFamily="49" charset="-122"/>
            </a:endParaRPr>
          </a:p>
          <a:p>
            <a:pPr algn="ctr" fontAlgn="base">
              <a:lnSpc>
                <a:spcPts val="5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又有憧憬当世能有英雄如刘裕一般建立不朽的功勋。 </a:t>
            </a:r>
            <a:endParaRPr lang="zh-CN" altLang="en-US" sz="3200">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8" name="文本框 7"/>
          <p:cNvSpPr txBox="1"/>
          <p:nvPr/>
        </p:nvSpPr>
        <p:spPr>
          <a:xfrm>
            <a:off x="21000720" y="3194685"/>
            <a:ext cx="1181735" cy="3416300"/>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lang="zh-CN" altLang="en-US" sz="7200" b="1" kern="0" noProof="1">
                <a:solidFill>
                  <a:prstClr val="black"/>
                </a:solidFill>
                <a:latin typeface="方正姚体" panose="02010601030101010101" pitchFamily="2" charset="-122"/>
                <a:ea typeface="方正姚体" panose="02010601030101010101" pitchFamily="2" charset="-122"/>
                <a:cs typeface="黑体" panose="02010609060101010101" charset="-122"/>
              </a:rPr>
              <a:t>刘义隆</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sp>
        <p:nvSpPr>
          <p:cNvPr id="2" name="文本框 1"/>
          <p:cNvSpPr txBox="1"/>
          <p:nvPr/>
        </p:nvSpPr>
        <p:spPr>
          <a:xfrm>
            <a:off x="10624185" y="278130"/>
            <a:ext cx="1181735" cy="3416300"/>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lang="zh-CN" altLang="en-US" sz="7200" b="1" kern="0" noProof="1">
                <a:solidFill>
                  <a:prstClr val="black"/>
                </a:solidFill>
                <a:latin typeface="方正姚体" panose="02010601030101010101" pitchFamily="2" charset="-122"/>
                <a:ea typeface="方正姚体" panose="02010601030101010101" pitchFamily="2" charset="-122"/>
                <a:cs typeface="黑体" panose="02010609060101010101" charset="-122"/>
              </a:rPr>
              <a:t>刘义隆</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sp>
        <p:nvSpPr>
          <p:cNvPr id="3" name="文本框 10"/>
          <p:cNvSpPr txBox="1"/>
          <p:nvPr/>
        </p:nvSpPr>
        <p:spPr>
          <a:xfrm>
            <a:off x="962660" y="476885"/>
            <a:ext cx="9356090" cy="1281430"/>
          </a:xfrm>
          <a:prstGeom prst="rect">
            <a:avLst/>
          </a:prstGeom>
          <a:noFill/>
          <a:ln w="9525">
            <a:noFill/>
          </a:ln>
        </p:spPr>
        <p:txBody>
          <a:bodyPr wrap="square">
            <a:noAutofit/>
          </a:bodyPr>
          <a:p>
            <a:pPr algn="ctr" fontAlgn="base">
              <a:lnSpc>
                <a:spcPct val="150000"/>
              </a:lnSpc>
              <a:spcBef>
                <a:spcPct val="0"/>
              </a:spcBef>
              <a:spcAft>
                <a:spcPct val="0"/>
              </a:spcAft>
            </a:pPr>
            <a:r>
              <a:rPr lang="zh-CN" altLang="en-US" sz="4000">
                <a:solidFill>
                  <a:prstClr val="black"/>
                </a:solidFill>
                <a:latin typeface="楷体" panose="02010609060101010101" pitchFamily="49" charset="-122"/>
                <a:ea typeface="楷体" panose="02010609060101010101" pitchFamily="49" charset="-122"/>
              </a:rPr>
              <a:t>元嘉草草，封狼居胥，赢得仓皇北顾。</a:t>
            </a:r>
            <a:endParaRPr lang="zh-CN" altLang="en-US" sz="4000">
              <a:solidFill>
                <a:prstClr val="black"/>
              </a:solidFill>
              <a:latin typeface="楷体" panose="02010609060101010101" pitchFamily="49" charset="-122"/>
              <a:ea typeface="楷体" panose="02010609060101010101" pitchFamily="49" charset="-122"/>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colorTemperature colorTemp="4700"/>
                    </a14:imgEffect>
                  </a14:imgLayer>
                </a14:imgProps>
              </a:ext>
            </a:extLst>
          </a:blip>
          <a:stretch>
            <a:fillRect/>
          </a:stretch>
        </p:blipFill>
        <p:spPr>
          <a:xfrm flipH="1">
            <a:off x="8184515" y="2599055"/>
            <a:ext cx="3827780" cy="4258945"/>
          </a:xfrm>
          <a:prstGeom prst="rect">
            <a:avLst/>
          </a:prstGeom>
        </p:spPr>
      </p:pic>
      <p:sp>
        <p:nvSpPr>
          <p:cNvPr id="5" name="文本框 10"/>
          <p:cNvSpPr txBox="1"/>
          <p:nvPr/>
        </p:nvSpPr>
        <p:spPr>
          <a:xfrm>
            <a:off x="584200" y="2390140"/>
            <a:ext cx="8846185" cy="4676775"/>
          </a:xfrm>
          <a:prstGeom prst="rect">
            <a:avLst/>
          </a:prstGeom>
          <a:noFill/>
          <a:ln w="9525">
            <a:noFill/>
          </a:ln>
        </p:spPr>
        <p:txBody>
          <a:bodyPr wrap="square">
            <a:noAutofit/>
          </a:bodyPr>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刘义隆虽为刘裕之子，</a:t>
            </a:r>
            <a:endParaRPr lang="en-US" altLang="zh-CN"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却无乃父雄风，他主政期间曾三次北伐，而无一成功。</a:t>
            </a:r>
            <a:endParaRPr lang="en-US" altLang="zh-CN"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招致拓跋焘（</a:t>
            </a:r>
            <a:r>
              <a:rPr lang="en-US" altLang="zh-CN" sz="2800" b="1">
                <a:solidFill>
                  <a:prstClr val="black"/>
                </a:solidFill>
                <a:latin typeface="楷体" panose="02010609060101010101" pitchFamily="49" charset="-122"/>
                <a:ea typeface="楷体" panose="02010609060101010101" pitchFamily="49" charset="-122"/>
              </a:rPr>
              <a:t>tu</a:t>
            </a:r>
            <a:r>
              <a:rPr lang="en-US" altLang="en-US" sz="2800" b="1">
                <a:solidFill>
                  <a:prstClr val="black"/>
                </a:solidFill>
                <a:latin typeface="楷体" panose="02010609060101010101" pitchFamily="49" charset="-122"/>
                <a:ea typeface="楷体" panose="02010609060101010101" pitchFamily="49" charset="-122"/>
              </a:rPr>
              <a:t>ò</a:t>
            </a:r>
            <a:r>
              <a:rPr lang="en-US" altLang="zh-CN" sz="2800" b="1">
                <a:solidFill>
                  <a:prstClr val="black"/>
                </a:solidFill>
                <a:latin typeface="楷体" panose="02010609060101010101" pitchFamily="49" charset="-122"/>
                <a:ea typeface="楷体" panose="02010609060101010101" pitchFamily="49" charset="-122"/>
              </a:rPr>
              <a:t> b</a:t>
            </a:r>
            <a:r>
              <a:rPr lang="en-US" altLang="en-US" sz="2800" b="1">
                <a:solidFill>
                  <a:prstClr val="black"/>
                </a:solidFill>
                <a:latin typeface="楷体" panose="02010609060101010101" pitchFamily="49" charset="-122"/>
                <a:ea typeface="楷体" panose="02010609060101010101" pitchFamily="49" charset="-122"/>
              </a:rPr>
              <a:t>á</a:t>
            </a:r>
            <a:r>
              <a:rPr lang="en-US" altLang="zh-CN" sz="2800" b="1">
                <a:solidFill>
                  <a:prstClr val="black"/>
                </a:solidFill>
                <a:latin typeface="楷体" panose="02010609060101010101" pitchFamily="49" charset="-122"/>
                <a:ea typeface="楷体" panose="02010609060101010101" pitchFamily="49" charset="-122"/>
              </a:rPr>
              <a:t> t</a:t>
            </a:r>
            <a:r>
              <a:rPr lang="en-US" altLang="en-US" sz="2800" b="1">
                <a:solidFill>
                  <a:prstClr val="black"/>
                </a:solidFill>
                <a:latin typeface="楷体" panose="02010609060101010101" pitchFamily="49" charset="-122"/>
                <a:ea typeface="楷体" panose="02010609060101010101" pitchFamily="49" charset="-122"/>
              </a:rPr>
              <a:t>ā</a:t>
            </a:r>
            <a:r>
              <a:rPr lang="en-US" altLang="zh-CN" sz="2800" b="1">
                <a:solidFill>
                  <a:prstClr val="black"/>
                </a:solidFill>
                <a:latin typeface="楷体" panose="02010609060101010101" pitchFamily="49" charset="-122"/>
                <a:ea typeface="楷体" panose="02010609060101010101" pitchFamily="49" charset="-122"/>
              </a:rPr>
              <a:t>o</a:t>
            </a:r>
            <a:r>
              <a:rPr lang="zh-CN" altLang="en-US" sz="2800" b="1">
                <a:solidFill>
                  <a:prstClr val="black"/>
                </a:solidFill>
                <a:latin typeface="楷体" panose="02010609060101010101" pitchFamily="49" charset="-122"/>
                <a:ea typeface="楷体" panose="02010609060101010101" pitchFamily="49" charset="-122"/>
              </a:rPr>
              <a:t>）的大举南侵，</a:t>
            </a:r>
            <a:endParaRPr lang="zh-CN" altLang="en-US"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最终使得两淮惨败，胡马饮江，</a:t>
            </a:r>
            <a:endParaRPr lang="zh-CN" altLang="en-US" sz="28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2800" b="1">
                <a:solidFill>
                  <a:prstClr val="black"/>
                </a:solidFill>
                <a:latin typeface="楷体" panose="02010609060101010101" pitchFamily="49" charset="-122"/>
                <a:ea typeface="楷体" panose="02010609060101010101" pitchFamily="49" charset="-122"/>
              </a:rPr>
              <a:t>国事从此一蹶不振。</a:t>
            </a:r>
            <a:endParaRPr lang="zh-CN" altLang="en-US" sz="2800" b="1">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10" name="文本框 9"/>
          <p:cNvSpPr txBox="1"/>
          <p:nvPr/>
        </p:nvSpPr>
        <p:spPr>
          <a:xfrm>
            <a:off x="962660" y="1069340"/>
            <a:ext cx="5233670" cy="5179695"/>
          </a:xfrm>
          <a:prstGeom prst="rect">
            <a:avLst/>
          </a:prstGeom>
          <a:noFill/>
        </p:spPr>
        <p:txBody>
          <a:bodyPr wrap="square">
            <a:spAutoFit/>
          </a:bodyPr>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草草：杂乱不齐的样子，这里引申为草率马虎。 </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赢得：落得，剩得。 </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仓皇：惊慌失色，狼狈不堪。北顾：宋文帝在元嘉八年兵败时赋诗云：“北顾涕交流。”</a:t>
            </a:r>
            <a:endParaRPr lang="zh-CN" altLang="en-US"/>
          </a:p>
        </p:txBody>
      </p:sp>
      <p:sp>
        <p:nvSpPr>
          <p:cNvPr id="7" name="文本框 6"/>
          <p:cNvSpPr txBox="1"/>
          <p:nvPr/>
        </p:nvSpPr>
        <p:spPr>
          <a:xfrm>
            <a:off x="6607810" y="1069340"/>
            <a:ext cx="4768850" cy="4408805"/>
          </a:xfrm>
          <a:prstGeom prst="rect">
            <a:avLst/>
          </a:prstGeom>
          <a:noFill/>
        </p:spPr>
        <p:txBody>
          <a:bodyPr wrap="square">
            <a:spAutoFit/>
          </a:bodyPr>
          <a:p>
            <a:pPr marL="457200" indent="-457200">
              <a:lnSpc>
                <a:spcPct val="150000"/>
              </a:lnSpc>
              <a:buFont typeface="Wingdings" panose="05000000000000000000" pitchFamily="2" charset="2"/>
              <a:buChar char="l"/>
            </a:pPr>
            <a:r>
              <a:rPr lang="zh-CN" altLang="en-US" sz="3200">
                <a:latin typeface="楷体" panose="02010609060101010101" pitchFamily="49" charset="-122"/>
                <a:ea typeface="楷体" panose="02010609060101010101" pitchFamily="49" charset="-122"/>
              </a:rPr>
              <a:t>封狼居胥：汉朝霍去病追击匈奴至狼居胥山，封山而还。北伐意欲“封狼居胥”的壮举，却只落得“仓皇北顾”的惨淡。</a:t>
            </a:r>
            <a:endParaRPr lang="zh-CN" altLang="en-US" sz="320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5" name="图片 4"/>
          <p:cNvPicPr>
            <a:picLocks noChangeAspect="1"/>
          </p:cNvPicPr>
          <p:nvPr/>
        </p:nvPicPr>
        <p:blipFill>
          <a:blip r:embed="rId1">
            <a:alphaModFix amt="70000"/>
            <a:extLst>
              <a:ext uri="{BEBA8EAE-BF5A-486C-A8C5-ECC9F3942E4B}">
                <a14:imgProps xmlns:a14="http://schemas.microsoft.com/office/drawing/2010/main">
                  <a14:imgLayer r:embed="rId2">
                    <a14:imgEffect>
                      <a14:backgroundRemoval t="7895" b="99854" l="1401" r="98599">
                        <a14:foregroundMark x1="47285" y1="11988" x2="47285" y2="11988"/>
                        <a14:foregroundMark x1="44483" y1="7895" x2="44483" y2="7895"/>
                        <a14:foregroundMark x1="51489" y1="25585" x2="51489" y2="25585"/>
                        <a14:foregroundMark x1="32049" y1="34649" x2="32049" y2="34649"/>
                        <a14:foregroundMark x1="34676" y1="35526" x2="34676" y2="35526"/>
                        <a14:foregroundMark x1="46235" y1="60673" x2="46235" y2="60673"/>
                        <a14:foregroundMark x1="66900" y1="52485" x2="66900" y2="52485"/>
                        <a14:foregroundMark x1="44834" y1="60380" x2="44834" y2="60380"/>
                        <a14:foregroundMark x1="36427" y1="56871" x2="36427" y2="56871"/>
                        <a14:foregroundMark x1="17513" y1="73830" x2="17513" y2="73830"/>
                        <a14:foregroundMark x1="23117" y1="75146" x2="23117" y2="75146"/>
                        <a14:foregroundMark x1="21716" y1="67398" x2="17163" y2="81579"/>
                        <a14:foregroundMark x1="17163" y1="81579" x2="18914" y2="94006"/>
                        <a14:foregroundMark x1="53765" y1="96930" x2="79860" y2="82018"/>
                        <a14:foregroundMark x1="79860" y1="82018" x2="90193" y2="65351"/>
                        <a14:foregroundMark x1="90193" y1="65351" x2="90193" y2="65058"/>
                        <a14:foregroundMark x1="88266" y1="61111" x2="90368" y2="62719"/>
                        <a14:foregroundMark x1="74606" y1="90789" x2="98774" y2="95175"/>
                        <a14:foregroundMark x1="52189" y1="22661" x2="52189" y2="22661"/>
                        <a14:foregroundMark x1="32574" y1="33187" x2="32574" y2="33187"/>
                        <a14:foregroundMark x1="34326" y1="38450" x2="34326" y2="38450"/>
                        <a14:foregroundMark x1="13835" y1="75585" x2="13835" y2="75585"/>
                        <a14:foregroundMark x1="13135" y1="90936" x2="13135" y2="90936"/>
                        <a14:foregroundMark x1="17338" y1="79678" x2="8406" y2="99561"/>
                        <a14:foregroundMark x1="9107" y1="96784" x2="1401" y2="99854"/>
                        <a14:foregroundMark x1="31349" y1="16813" x2="31349" y2="16813"/>
                      </a14:backgroundRemoval>
                    </a14:imgEffect>
                  </a14:imgLayer>
                </a14:imgProps>
              </a:ext>
            </a:extLst>
          </a:blip>
          <a:stretch>
            <a:fillRect/>
          </a:stretch>
        </p:blipFill>
        <p:spPr>
          <a:xfrm>
            <a:off x="0" y="-107315"/>
            <a:ext cx="4052570" cy="5256530"/>
          </a:xfrm>
          <a:prstGeom prst="rect">
            <a:avLst/>
          </a:prstGeom>
          <a:effectLst>
            <a:softEdge rad="31750"/>
          </a:effectLst>
        </p:spPr>
      </p:pic>
      <p:sp>
        <p:nvSpPr>
          <p:cNvPr id="2" name="文本框 10"/>
          <p:cNvSpPr txBox="1"/>
          <p:nvPr/>
        </p:nvSpPr>
        <p:spPr>
          <a:xfrm>
            <a:off x="5485130" y="488950"/>
            <a:ext cx="6280785" cy="4948555"/>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用元嘉正式年号，</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具有反讽意味，</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曲折隐晦地表达了他对刘义隆草率出兵的极度不屑和讽刺，</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对恢复大业的深谋远虑，</a:t>
            </a:r>
            <a:endParaRPr lang="en-US" altLang="zh-CN" sz="36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600">
                <a:solidFill>
                  <a:prstClr val="black"/>
                </a:solidFill>
                <a:latin typeface="楷体" panose="02010609060101010101" pitchFamily="49" charset="-122"/>
                <a:ea typeface="楷体" panose="02010609060101010101" pitchFamily="49" charset="-122"/>
              </a:rPr>
              <a:t>以及对当时国事的深深忧虑。 </a:t>
            </a:r>
            <a:endParaRPr lang="zh-CN" altLang="en-US" sz="3600">
              <a:solidFill>
                <a:prstClr val="black"/>
              </a:solidFill>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3"/>
          <a:stretch>
            <a:fillRect/>
          </a:stretch>
        </p:blipFill>
        <p:spPr>
          <a:xfrm>
            <a:off x="1725295" y="2596515"/>
            <a:ext cx="3828415" cy="4261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2" name="文本框 10"/>
          <p:cNvSpPr txBox="1"/>
          <p:nvPr/>
        </p:nvSpPr>
        <p:spPr>
          <a:xfrm>
            <a:off x="645160" y="353060"/>
            <a:ext cx="10901680" cy="1938020"/>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4000">
                <a:solidFill>
                  <a:prstClr val="black"/>
                </a:solidFill>
                <a:latin typeface="楷体" panose="02010609060101010101" pitchFamily="49" charset="-122"/>
                <a:ea typeface="楷体" panose="02010609060101010101" pitchFamily="49" charset="-122"/>
              </a:rPr>
              <a:t>四十三年，望中犹记，烽火扬州路。</a:t>
            </a:r>
            <a:endParaRPr lang="en-US" altLang="zh-CN" sz="40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4000">
                <a:solidFill>
                  <a:prstClr val="black"/>
                </a:solidFill>
                <a:latin typeface="楷体" panose="02010609060101010101" pitchFamily="49" charset="-122"/>
                <a:ea typeface="楷体" panose="02010609060101010101" pitchFamily="49" charset="-122"/>
              </a:rPr>
              <a:t>可堪回首，佛狸祠下，一片神鸦社鼓。</a:t>
            </a:r>
            <a:endParaRPr lang="zh-CN" altLang="en-US" sz="4000">
              <a:solidFill>
                <a:prstClr val="black"/>
              </a:solidFill>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stretch>
            <a:fillRect/>
          </a:stretch>
        </p:blipFill>
        <p:spPr>
          <a:xfrm flipH="1">
            <a:off x="8173720" y="2291080"/>
            <a:ext cx="4018280" cy="4215130"/>
          </a:xfrm>
          <a:prstGeom prst="rect">
            <a:avLst/>
          </a:prstGeom>
        </p:spPr>
      </p:pic>
      <p:sp>
        <p:nvSpPr>
          <p:cNvPr id="8" name="文本框 7"/>
          <p:cNvSpPr txBox="1"/>
          <p:nvPr/>
        </p:nvSpPr>
        <p:spPr>
          <a:xfrm>
            <a:off x="10533380" y="248285"/>
            <a:ext cx="1181735" cy="3416300"/>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lang="zh-CN" altLang="en-US" sz="7200" b="1" kern="0" noProof="1">
                <a:solidFill>
                  <a:prstClr val="black"/>
                </a:solidFill>
                <a:latin typeface="方正姚体" panose="02010601030101010101" pitchFamily="2" charset="-122"/>
                <a:ea typeface="方正姚体" panose="02010601030101010101" pitchFamily="2" charset="-122"/>
                <a:cs typeface="黑体" panose="02010609060101010101" charset="-122"/>
              </a:rPr>
              <a:t>拓跋焘</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sp>
        <p:nvSpPr>
          <p:cNvPr id="3" name="文本框 10"/>
          <p:cNvSpPr txBox="1"/>
          <p:nvPr/>
        </p:nvSpPr>
        <p:spPr>
          <a:xfrm>
            <a:off x="814705" y="3342005"/>
            <a:ext cx="7705090" cy="3868420"/>
          </a:xfrm>
          <a:prstGeom prst="rect">
            <a:avLst/>
          </a:prstGeom>
          <a:noFill/>
          <a:ln w="9525">
            <a:noFill/>
          </a:ln>
        </p:spPr>
        <p:txBody>
          <a:bodyPr wrap="square">
            <a:noAutofit/>
          </a:bodyPr>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北魏太武帝拓跋焘，小名佛狸。</a:t>
            </a:r>
            <a:endParaRPr lang="en-US" altLang="zh-CN" sz="32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完成统一北方大业，结束十六国割据局面，与南朝宋对峙。</a:t>
            </a:r>
            <a:endParaRPr lang="zh-CN" altLang="en-US" sz="3200" b="1">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78447" y="1609725"/>
            <a:ext cx="177484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站酷小薇LOGO体" panose="02010600010101010101" charset="-122"/>
                <a:cs typeface="Segoe UI" panose="020B0502040204020203" pitchFamily="34" charset="0"/>
              </a:rPr>
              <a:t>01</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站酷小薇LOGO体" panose="02010600010101010101" charset="-122"/>
              <a:cs typeface="Segoe UI" panose="020B0502040204020203" pitchFamily="34" charset="0"/>
            </a:endParaRPr>
          </a:p>
        </p:txBody>
      </p:sp>
      <p:cxnSp>
        <p:nvCxnSpPr>
          <p:cNvPr id="6" name="直接连接符 5"/>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651885" y="2714625"/>
            <a:ext cx="3134360" cy="2025015"/>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宋词</a:t>
            </a:r>
            <a:endParaRPr kumimoji="0" lang="zh-CN" altLang="en-US" sz="115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8" name="矩形 7"/>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10" name="文本框 9"/>
          <p:cNvSpPr txBox="1"/>
          <p:nvPr/>
        </p:nvSpPr>
        <p:spPr>
          <a:xfrm>
            <a:off x="843280" y="308610"/>
            <a:ext cx="10713720" cy="8037195"/>
          </a:xfrm>
          <a:prstGeom prst="rect">
            <a:avLst/>
          </a:prstGeom>
          <a:noFill/>
        </p:spPr>
        <p:txBody>
          <a:bodyPr wrap="square">
            <a:spAutoFit/>
          </a:bodyPr>
          <a:p>
            <a:pPr>
              <a:lnSpc>
                <a:spcPct val="150000"/>
              </a:lnSpc>
            </a:pPr>
            <a:r>
              <a:rPr kumimoji="0"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四十三年，望中犹记，烽火扬州路：</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r>
              <a:rPr kumimoji="0" lang="zh-CN" altLang="en-US"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四十三年前，金主完颜亮发动南侵，曾以扬州作为渡江基地。</a:t>
            </a: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a:lnSpc>
                <a:spcPct val="150000"/>
              </a:lnSpc>
            </a:pPr>
            <a:r>
              <a:rPr kumimoji="0" lang="zh-CN" altLang="en-US"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可堪回首，佛狸祠下，一片神鸦社鼓：</a:t>
            </a:r>
            <a:endParaRPr kumimoji="0" lang="en-US" altLang="zh-CN" sz="36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571500" indent="-571500">
              <a:lnSpc>
                <a:spcPct val="150000"/>
              </a:lnSpc>
              <a:buFont typeface="Wingdings" panose="05000000000000000000" pitchFamily="2" charset="2"/>
              <a:buChar char="l"/>
            </a:pPr>
            <a:r>
              <a:rPr kumimoji="0" lang="zh-CN" altLang="en-US" sz="320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北魏太武帝拓跋焘于宋元嘉二十七年击败王玄谟的军队以后，在瓜步山上建立行宫，后改为祠庙，称佛狸祠。“神鸦社鼓” 后世同胞祭祀外族入侵者，担忧百姓安于异族统治，民族意识模糊。 </a:t>
            </a:r>
            <a:endParaRPr kumimoji="0" lang="zh-CN" altLang="en-US" sz="320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a:lnSpc>
                <a:spcPct val="150000"/>
              </a:lnSpc>
            </a:pPr>
            <a:endParaRPr kumimoji="0" lang="zh-CN" altLang="en-US" sz="320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endParaRPr kumimoji="0" lang="en-US" altLang="zh-CN" sz="3200" b="0"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457200" indent="-457200">
              <a:lnSpc>
                <a:spcPct val="150000"/>
              </a:lnSpc>
              <a:buFont typeface="Wingdings" panose="05000000000000000000" pitchFamily="2" charset="2"/>
              <a:buChar char="l"/>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
        <p:nvSpPr>
          <p:cNvPr id="2" name="文本框 10"/>
          <p:cNvSpPr txBox="1"/>
          <p:nvPr/>
        </p:nvSpPr>
        <p:spPr>
          <a:xfrm>
            <a:off x="5240020" y="613410"/>
            <a:ext cx="6280785" cy="5147310"/>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佛狸祠是两朝外族南侵者留下的足迹象征，也是汉人耻辱之象征。</a:t>
            </a:r>
            <a:endParaRPr lang="en-US" altLang="zh-CN" sz="3200">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辛弃疾更是对“佛狸”所代表的异族侵略者深恶痛绝，在佛狸这个称呼里，对敌寇的刻骨仇恨、对时事的深沉悲哀以及对百姓“哀其不幸，怒其不争”的失望交织。 </a:t>
            </a:r>
            <a:endParaRPr lang="zh-CN" altLang="en-US" sz="3200">
              <a:solidFill>
                <a:prstClr val="black"/>
              </a:solidFill>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alphaModFix amt="70000"/>
            <a:extLst>
              <a:ext uri="{BEBA8EAE-BF5A-486C-A8C5-ECC9F3942E4B}">
                <a14:imgProps xmlns:a14="http://schemas.microsoft.com/office/drawing/2010/main">
                  <a14:imgLayer r:embed="rId2">
                    <a14:imgEffect>
                      <a14:backgroundRemoval t="7895" b="99854" l="1401" r="98599">
                        <a14:foregroundMark x1="47285" y1="11988" x2="47285" y2="11988"/>
                        <a14:foregroundMark x1="44483" y1="7895" x2="44483" y2="7895"/>
                        <a14:foregroundMark x1="51489" y1="25585" x2="51489" y2="25585"/>
                        <a14:foregroundMark x1="32049" y1="34649" x2="32049" y2="34649"/>
                        <a14:foregroundMark x1="34676" y1="35526" x2="34676" y2="35526"/>
                        <a14:foregroundMark x1="46235" y1="60673" x2="46235" y2="60673"/>
                        <a14:foregroundMark x1="66900" y1="52485" x2="66900" y2="52485"/>
                        <a14:foregroundMark x1="44834" y1="60380" x2="44834" y2="60380"/>
                        <a14:foregroundMark x1="36427" y1="56871" x2="36427" y2="56871"/>
                        <a14:foregroundMark x1="17513" y1="73830" x2="17513" y2="73830"/>
                        <a14:foregroundMark x1="23117" y1="75146" x2="23117" y2="75146"/>
                        <a14:foregroundMark x1="21716" y1="67398" x2="17163" y2="81579"/>
                        <a14:foregroundMark x1="17163" y1="81579" x2="18914" y2="94006"/>
                        <a14:foregroundMark x1="53765" y1="96930" x2="79860" y2="82018"/>
                        <a14:foregroundMark x1="79860" y1="82018" x2="90193" y2="65351"/>
                        <a14:foregroundMark x1="90193" y1="65351" x2="90193" y2="65058"/>
                        <a14:foregroundMark x1="88266" y1="61111" x2="90368" y2="62719"/>
                        <a14:foregroundMark x1="74606" y1="90789" x2="98774" y2="95175"/>
                        <a14:foregroundMark x1="52189" y1="22661" x2="52189" y2="22661"/>
                        <a14:foregroundMark x1="32574" y1="33187" x2="32574" y2="33187"/>
                        <a14:foregroundMark x1="34326" y1="38450" x2="34326" y2="38450"/>
                        <a14:foregroundMark x1="13835" y1="75585" x2="13835" y2="75585"/>
                        <a14:foregroundMark x1="13135" y1="90936" x2="13135" y2="90936"/>
                        <a14:foregroundMark x1="17338" y1="79678" x2="8406" y2="99561"/>
                        <a14:foregroundMark x1="9107" y1="96784" x2="1401" y2="99854"/>
                        <a14:foregroundMark x1="31349" y1="16813" x2="31349" y2="16813"/>
                      </a14:backgroundRemoval>
                    </a14:imgEffect>
                  </a14:imgLayer>
                </a14:imgProps>
              </a:ext>
            </a:extLst>
          </a:blip>
          <a:stretch>
            <a:fillRect/>
          </a:stretch>
        </p:blipFill>
        <p:spPr>
          <a:xfrm>
            <a:off x="-138430" y="0"/>
            <a:ext cx="4052570" cy="5256530"/>
          </a:xfrm>
          <a:prstGeom prst="rect">
            <a:avLst/>
          </a:prstGeom>
          <a:effectLst>
            <a:softEdge rad="31750"/>
          </a:effectLst>
        </p:spPr>
      </p:pic>
      <p:pic>
        <p:nvPicPr>
          <p:cNvPr id="4" name="图片 3"/>
          <p:cNvPicPr>
            <a:picLocks noChangeAspect="1"/>
          </p:cNvPicPr>
          <p:nvPr/>
        </p:nvPicPr>
        <p:blipFill>
          <a:blip r:embed="rId3"/>
          <a:stretch>
            <a:fillRect/>
          </a:stretch>
        </p:blipFill>
        <p:spPr>
          <a:xfrm>
            <a:off x="1758315" y="2645410"/>
            <a:ext cx="4017645" cy="4212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7" name="图片 6"/>
          <p:cNvPicPr>
            <a:picLocks noChangeAspect="1"/>
          </p:cNvPicPr>
          <p:nvPr/>
        </p:nvPicPr>
        <p:blipFill>
          <a:blip r:embed="rId1"/>
          <a:srcRect r="3399"/>
          <a:stretch>
            <a:fillRect/>
          </a:stretch>
        </p:blipFill>
        <p:spPr>
          <a:xfrm flipH="1">
            <a:off x="7671435" y="1877060"/>
            <a:ext cx="4520565" cy="5033645"/>
          </a:xfrm>
          <a:prstGeom prst="rect">
            <a:avLst/>
          </a:prstGeom>
        </p:spPr>
      </p:pic>
      <p:sp>
        <p:nvSpPr>
          <p:cNvPr id="8" name="文本框 7"/>
          <p:cNvSpPr txBox="1"/>
          <p:nvPr/>
        </p:nvSpPr>
        <p:spPr>
          <a:xfrm>
            <a:off x="10599420" y="405765"/>
            <a:ext cx="1181735" cy="2308225"/>
          </a:xfrm>
          <a:prstGeom prst="rect">
            <a:avLst/>
          </a:prstGeom>
          <a:noFill/>
        </p:spPr>
        <p:txBody>
          <a:bodyPr wrap="square">
            <a:spAutoFit/>
          </a:bodyPr>
          <a:p>
            <a:pPr marL="0" marR="0" lvl="0" indent="0" defTabSz="914400" eaLnBrk="1" fontAlgn="base" latinLnBrk="0" hangingPunct="1">
              <a:lnSpc>
                <a:spcPct val="100000"/>
              </a:lnSpc>
              <a:spcBef>
                <a:spcPct val="0"/>
              </a:spcBef>
              <a:spcAft>
                <a:spcPct val="0"/>
              </a:spcAft>
              <a:buClrTx/>
              <a:buSzTx/>
              <a:buFontTx/>
              <a:buNone/>
              <a:defRPr/>
            </a:pPr>
            <a:r>
              <a:rPr lang="zh-CN" altLang="en-US" sz="7200" b="1" kern="0" noProof="1">
                <a:solidFill>
                  <a:prstClr val="black"/>
                </a:solidFill>
                <a:latin typeface="方正姚体" panose="02010601030101010101" pitchFamily="2" charset="-122"/>
                <a:ea typeface="方正姚体" panose="02010601030101010101" pitchFamily="2" charset="-122"/>
                <a:cs typeface="黑体" panose="02010609060101010101" charset="-122"/>
              </a:rPr>
              <a:t>廉颇</a:t>
            </a:r>
            <a:endParaRPr kumimoji="0" lang="zh-CN" altLang="en-US" sz="7200" b="1" i="0" u="none" strike="noStrike" kern="0" cap="none" spc="0" normalizeH="0" baseline="0" noProof="1">
              <a:ln>
                <a:noFill/>
              </a:ln>
              <a:solidFill>
                <a:prstClr val="black"/>
              </a:solidFill>
              <a:effectLst/>
              <a:uLnTx/>
              <a:uFillTx/>
              <a:latin typeface="方正姚体" panose="02010601030101010101" pitchFamily="2" charset="-122"/>
              <a:ea typeface="方正姚体" panose="02010601030101010101" pitchFamily="2" charset="-122"/>
              <a:cs typeface="黑体" panose="02010609060101010101" charset="-122"/>
            </a:endParaRPr>
          </a:p>
        </p:txBody>
      </p:sp>
      <p:sp>
        <p:nvSpPr>
          <p:cNvPr id="2" name="文本框 10"/>
          <p:cNvSpPr txBox="1"/>
          <p:nvPr/>
        </p:nvSpPr>
        <p:spPr>
          <a:xfrm>
            <a:off x="962660" y="485140"/>
            <a:ext cx="9337040" cy="1106805"/>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4400">
                <a:solidFill>
                  <a:prstClr val="black"/>
                </a:solidFill>
                <a:latin typeface="楷体" panose="02010609060101010101" pitchFamily="49" charset="-122"/>
                <a:ea typeface="楷体" panose="02010609060101010101" pitchFamily="49" charset="-122"/>
              </a:rPr>
              <a:t>凭谁问：廉颇老矣，尚能饭否？</a:t>
            </a:r>
            <a:endParaRPr lang="zh-CN" altLang="en-US" sz="4400">
              <a:solidFill>
                <a:prstClr val="black"/>
              </a:solidFill>
              <a:latin typeface="楷体" panose="02010609060101010101" pitchFamily="49" charset="-122"/>
              <a:ea typeface="楷体" panose="02010609060101010101" pitchFamily="49" charset="-122"/>
            </a:endParaRPr>
          </a:p>
        </p:txBody>
      </p:sp>
      <p:sp>
        <p:nvSpPr>
          <p:cNvPr id="3" name="文本框 10"/>
          <p:cNvSpPr txBox="1"/>
          <p:nvPr/>
        </p:nvSpPr>
        <p:spPr>
          <a:xfrm>
            <a:off x="841375" y="2207260"/>
            <a:ext cx="8332470" cy="3046095"/>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廉颇：是一位“以勇气闻于诸侯”的猛将，</a:t>
            </a:r>
            <a:endParaRPr lang="en-US" altLang="zh-CN" sz="32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并且还是是一位能攻能守，</a:t>
            </a:r>
            <a:endParaRPr lang="zh-CN" altLang="en-US" sz="32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勇猛持重的老臣宿将。</a:t>
            </a:r>
            <a:endParaRPr lang="en-US" altLang="zh-CN" sz="3200" b="1">
              <a:solidFill>
                <a:prstClr val="black"/>
              </a:solidFill>
              <a:latin typeface="楷体" panose="02010609060101010101" pitchFamily="49" charset="-122"/>
              <a:ea typeface="楷体" panose="02010609060101010101" pitchFamily="49" charset="-122"/>
            </a:endParaRPr>
          </a:p>
          <a:p>
            <a:pPr algn="ctr" fontAlgn="base">
              <a:lnSpc>
                <a:spcPct val="150000"/>
              </a:lnSpc>
              <a:spcBef>
                <a:spcPct val="0"/>
              </a:spcBef>
              <a:spcAft>
                <a:spcPct val="0"/>
              </a:spcAft>
            </a:pPr>
            <a:r>
              <a:rPr lang="zh-CN" altLang="en-US" sz="3200" b="1">
                <a:solidFill>
                  <a:prstClr val="black"/>
                </a:solidFill>
                <a:latin typeface="楷体" panose="02010609060101010101" pitchFamily="49" charset="-122"/>
                <a:ea typeface="楷体" panose="02010609060101010101" pitchFamily="49" charset="-122"/>
              </a:rPr>
              <a:t>但因为阴谋诡计，晚年不受重用。</a:t>
            </a:r>
            <a:endParaRPr lang="zh-CN" altLang="en-US" sz="3200" b="1">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500"/>
                                        <p:tgtEl>
                                          <p:spTgt spid="12"/>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alphaModFix amt="70000"/>
            <a:extLst>
              <a:ext uri="{BEBA8EAE-BF5A-486C-A8C5-ECC9F3942E4B}">
                <a14:imgProps xmlns:a14="http://schemas.microsoft.com/office/drawing/2010/main">
                  <a14:imgLayer r:embed="rId2">
                    <a14:imgEffect>
                      <a14:backgroundRemoval t="7895" b="99854" l="1401" r="98599">
                        <a14:foregroundMark x1="47285" y1="11988" x2="47285" y2="11988"/>
                        <a14:foregroundMark x1="44483" y1="7895" x2="44483" y2="7895"/>
                        <a14:foregroundMark x1="51489" y1="25585" x2="51489" y2="25585"/>
                        <a14:foregroundMark x1="32049" y1="34649" x2="32049" y2="34649"/>
                        <a14:foregroundMark x1="34676" y1="35526" x2="34676" y2="35526"/>
                        <a14:foregroundMark x1="46235" y1="60673" x2="46235" y2="60673"/>
                        <a14:foregroundMark x1="66900" y1="52485" x2="66900" y2="52485"/>
                        <a14:foregroundMark x1="44834" y1="60380" x2="44834" y2="60380"/>
                        <a14:foregroundMark x1="36427" y1="56871" x2="36427" y2="56871"/>
                        <a14:foregroundMark x1="17513" y1="73830" x2="17513" y2="73830"/>
                        <a14:foregroundMark x1="23117" y1="75146" x2="23117" y2="75146"/>
                        <a14:foregroundMark x1="21716" y1="67398" x2="17163" y2="81579"/>
                        <a14:foregroundMark x1="17163" y1="81579" x2="18914" y2="94006"/>
                        <a14:foregroundMark x1="53765" y1="96930" x2="79860" y2="82018"/>
                        <a14:foregroundMark x1="79860" y1="82018" x2="90193" y2="65351"/>
                        <a14:foregroundMark x1="90193" y1="65351" x2="90193" y2="65058"/>
                        <a14:foregroundMark x1="88266" y1="61111" x2="90368" y2="62719"/>
                        <a14:foregroundMark x1="74606" y1="90789" x2="98774" y2="95175"/>
                        <a14:foregroundMark x1="52189" y1="22661" x2="52189" y2="22661"/>
                        <a14:foregroundMark x1="32574" y1="33187" x2="32574" y2="33187"/>
                        <a14:foregroundMark x1="34326" y1="38450" x2="34326" y2="38450"/>
                        <a14:foregroundMark x1="13835" y1="75585" x2="13835" y2="75585"/>
                        <a14:foregroundMark x1="13135" y1="90936" x2="13135" y2="90936"/>
                        <a14:foregroundMark x1="17338" y1="79678" x2="8406" y2="99561"/>
                        <a14:foregroundMark x1="9107" y1="96784" x2="1401" y2="99854"/>
                        <a14:foregroundMark x1="31349" y1="16813" x2="31349" y2="16813"/>
                      </a14:backgroundRemoval>
                    </a14:imgEffect>
                  </a14:imgLayer>
                </a14:imgProps>
              </a:ext>
            </a:extLst>
          </a:blip>
          <a:stretch>
            <a:fillRect/>
          </a:stretch>
        </p:blipFill>
        <p:spPr>
          <a:xfrm>
            <a:off x="0" y="-155575"/>
            <a:ext cx="4052570" cy="5256530"/>
          </a:xfrm>
          <a:prstGeom prst="rect">
            <a:avLst/>
          </a:prstGeom>
          <a:effectLst>
            <a:softEdge rad="31750"/>
          </a:effectLst>
        </p:spPr>
      </p:pic>
      <p:pic>
        <p:nvPicPr>
          <p:cNvPr id="6" name="图片 5"/>
          <p:cNvPicPr>
            <a:picLocks noChangeAspect="1"/>
          </p:cNvPicPr>
          <p:nvPr/>
        </p:nvPicPr>
        <p:blipFill>
          <a:blip r:embed="rId3"/>
          <a:stretch>
            <a:fillRect/>
          </a:stretch>
        </p:blipFill>
        <p:spPr>
          <a:xfrm>
            <a:off x="1824990" y="2673350"/>
            <a:ext cx="3891280" cy="4184650"/>
          </a:xfrm>
          <a:prstGeom prst="rect">
            <a:avLst/>
          </a:prstGeom>
        </p:spPr>
      </p:pic>
      <p:sp>
        <p:nvSpPr>
          <p:cNvPr id="2" name="文本框 10"/>
          <p:cNvSpPr txBox="1"/>
          <p:nvPr/>
        </p:nvSpPr>
        <p:spPr>
          <a:xfrm>
            <a:off x="5367020" y="675005"/>
            <a:ext cx="6280785" cy="5147310"/>
          </a:xfrm>
          <a:prstGeom prst="rect">
            <a:avLst/>
          </a:prstGeom>
          <a:noFill/>
          <a:ln w="9525">
            <a:noFill/>
          </a:ln>
        </p:spPr>
        <p:txBody>
          <a:bodyPr wrap="square">
            <a:spAutoFit/>
          </a:bodyPr>
          <a:p>
            <a:pPr algn="ctr" fontAlgn="base">
              <a:lnSpc>
                <a:spcPct val="150000"/>
              </a:lnSpc>
              <a:spcBef>
                <a:spcPct val="0"/>
              </a:spcBef>
              <a:spcAft>
                <a:spcPct val="0"/>
              </a:spcAft>
            </a:pPr>
            <a:r>
              <a:rPr lang="zh-CN" altLang="en-US" sz="3200">
                <a:solidFill>
                  <a:prstClr val="black"/>
                </a:solidFill>
                <a:latin typeface="楷体" panose="02010609060101010101" pitchFamily="49" charset="-122"/>
                <a:ea typeface="楷体" panose="02010609060101010101" pitchFamily="49" charset="-122"/>
              </a:rPr>
              <a:t>作者由廉颇联想到自己，虽和廉颇一样都有着报国杀敌的爱国热忱，但是最终还是得不到重用，既同情廉颇也悲叹自己。但是廉颇尚还有人来问，然后自己却无人过问带兵打仗之事，从而表达了报国无路、壮志难酬的悲痛和愤慨。 </a:t>
            </a:r>
            <a:endParaRPr lang="zh-CN" altLang="en-US" sz="3200">
              <a:solidFill>
                <a:prstClr val="black"/>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3890" y="573405"/>
            <a:ext cx="1133475" cy="4154805"/>
          </a:xfrm>
          <a:prstGeom prst="rect">
            <a:avLst/>
          </a:prstGeom>
          <a:noFill/>
        </p:spPr>
        <p:txBody>
          <a:bodyPr wrap="square" rtlCol="0">
            <a:spAutoFit/>
          </a:bodyPr>
          <a:p>
            <a:pPr algn="dist"/>
            <a:r>
              <a:rPr lang="zh-CN" altLang="en-US" sz="8800">
                <a:latin typeface="方正舒体" panose="02010601030101010101" charset="-122"/>
                <a:ea typeface="方正舒体" panose="02010601030101010101" charset="-122"/>
              </a:rPr>
              <a:t>找</a:t>
            </a:r>
            <a:endParaRPr lang="en-US" altLang="zh-CN" sz="8800">
              <a:latin typeface="方正舒体" panose="02010601030101010101" charset="-122"/>
              <a:ea typeface="方正舒体" panose="02010601030101010101" charset="-122"/>
            </a:endParaRPr>
          </a:p>
          <a:p>
            <a:pPr algn="dist"/>
            <a:r>
              <a:rPr lang="zh-CN" altLang="en-US" sz="8800">
                <a:latin typeface="方正舒体" panose="02010601030101010101" charset="-122"/>
                <a:ea typeface="方正舒体" panose="02010601030101010101" charset="-122"/>
              </a:rPr>
              <a:t>典</a:t>
            </a:r>
            <a:endParaRPr lang="en-US" altLang="zh-CN" sz="8800">
              <a:latin typeface="方正舒体" panose="02010601030101010101" charset="-122"/>
              <a:ea typeface="方正舒体" panose="02010601030101010101" charset="-122"/>
            </a:endParaRPr>
          </a:p>
          <a:p>
            <a:pPr algn="dist"/>
            <a:r>
              <a:rPr lang="zh-CN" altLang="en-US" sz="8800">
                <a:latin typeface="方正舒体" panose="02010601030101010101" charset="-122"/>
                <a:ea typeface="方正舒体" panose="02010601030101010101" charset="-122"/>
              </a:rPr>
              <a:t>故 </a:t>
            </a:r>
            <a:r>
              <a:rPr lang="zh-CN" altLang="en-US" sz="7200">
                <a:latin typeface="方正舒体" panose="02010601030101010101" charset="-122"/>
                <a:ea typeface="方正舒体" panose="02010601030101010101" charset="-122"/>
              </a:rPr>
              <a:t>  </a:t>
            </a:r>
            <a:endParaRPr lang="zh-CN" altLang="en-US" sz="7200">
              <a:latin typeface="方正舒体" panose="02010601030101010101" charset="-122"/>
              <a:ea typeface="方正舒体" panose="02010601030101010101" charset="-122"/>
            </a:endParaRPr>
          </a:p>
        </p:txBody>
      </p:sp>
      <p:sp>
        <p:nvSpPr>
          <p:cNvPr id="6" name="文本框 5"/>
          <p:cNvSpPr txBox="1"/>
          <p:nvPr/>
        </p:nvSpPr>
        <p:spPr>
          <a:xfrm>
            <a:off x="2037715" y="2421890"/>
            <a:ext cx="9552940" cy="2014855"/>
          </a:xfrm>
          <a:prstGeom prst="rect">
            <a:avLst/>
          </a:prstGeom>
          <a:noFill/>
        </p:spPr>
        <p:txBody>
          <a:bodyPr wrap="square">
            <a:spAutoFit/>
          </a:bodyPr>
          <a:p>
            <a:pPr>
              <a:lnSpc>
                <a:spcPts val="5000"/>
              </a:lnSpc>
            </a:pPr>
            <a:r>
              <a:rPr lang="zh-CN" altLang="en-US" sz="3600">
                <a:latin typeface="华文楷体" panose="02010600040101010101" charset="-122"/>
                <a:ea typeface="华文楷体" panose="02010600040101010101" charset="-122"/>
              </a:rPr>
              <a:t>        辛词的一大特色的就是用典。请结合注释，根据老师的讲解，完成</a:t>
            </a:r>
            <a:r>
              <a:rPr lang="en-US" altLang="zh-CN" sz="3600">
                <a:latin typeface="华文楷体" panose="02010600040101010101" charset="-122"/>
                <a:ea typeface="华文楷体" panose="02010600040101010101" charset="-122"/>
              </a:rPr>
              <a:t>55</a:t>
            </a:r>
            <a:r>
              <a:rPr lang="zh-CN" altLang="en-US" sz="3600">
                <a:latin typeface="华文楷体" panose="02010600040101010101" charset="-122"/>
                <a:ea typeface="华文楷体" panose="02010600040101010101" charset="-122"/>
              </a:rPr>
              <a:t>页关于本文典故</a:t>
            </a:r>
            <a:r>
              <a:rPr lang="zh-CN" altLang="en-US" sz="3600">
                <a:latin typeface="华文楷体" panose="02010600040101010101" charset="-122"/>
                <a:ea typeface="华文楷体" panose="02010600040101010101" charset="-122"/>
              </a:rPr>
              <a:t>的表格。</a:t>
            </a:r>
            <a:endParaRPr lang="zh-CN" altLang="en-US" sz="3600">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148924" y="1102037"/>
          <a:ext cx="9279846" cy="4678997"/>
        </p:xfrm>
        <a:graphic>
          <a:graphicData uri="http://schemas.openxmlformats.org/drawingml/2006/table">
            <a:tbl>
              <a:tblPr firstRow="1" firstCol="1" bandRow="1"/>
              <a:tblGrid>
                <a:gridCol w="1596528"/>
                <a:gridCol w="3891516"/>
                <a:gridCol w="3791802"/>
              </a:tblGrid>
              <a:tr h="489866">
                <a:tc gridSpan="2">
                  <a:txBody>
                    <a:bodyPr wrap="square"/>
                    <a:lstStyle/>
                    <a:p>
                      <a:pPr algn="ctr">
                        <a:lnSpc>
                          <a:spcPct val="100000"/>
                        </a:lnSpc>
                      </a:pPr>
                      <a:r>
                        <a:rPr lang="zh-CN" sz="3200" b="1">
                          <a:effectLst/>
                          <a:latin typeface="Times New Roman" panose="02020603050405020304" pitchFamily="18" charset="0"/>
                          <a:ea typeface="宋体" panose="02010600030101010101" pitchFamily="2" charset="-122"/>
                          <a:cs typeface="宋体" panose="02010600030101010101" pitchFamily="2" charset="-122"/>
                        </a:rPr>
                        <a:t>典故</a:t>
                      </a:r>
                      <a:endParaRPr lang="zh-CN" sz="3200" b="1">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rowSpan="2">
                  <a:txBody>
                    <a:bodyPr wrap="square"/>
                    <a:lstStyle/>
                    <a:p>
                      <a:pPr algn="ctr">
                        <a:lnSpc>
                          <a:spcPct val="100000"/>
                        </a:lnSpc>
                      </a:pPr>
                      <a:r>
                        <a:rPr lang="zh-CN" sz="3200" b="1">
                          <a:effectLst/>
                          <a:latin typeface="Times New Roman" panose="02020603050405020304" pitchFamily="18" charset="0"/>
                          <a:ea typeface="宋体" panose="02010600030101010101" pitchFamily="2" charset="-122"/>
                          <a:cs typeface="宋体" panose="02010600030101010101" pitchFamily="2" charset="-122"/>
                        </a:rPr>
                        <a:t>思想感情</a:t>
                      </a:r>
                      <a:endParaRPr lang="zh-CN" sz="3200" b="1">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89866">
                <a:tc>
                  <a:txBody>
                    <a:bodyPr wrap="square"/>
                    <a:lstStyle/>
                    <a:p>
                      <a:pPr algn="ctr">
                        <a:lnSpc>
                          <a:spcPct val="100000"/>
                        </a:lnSpc>
                      </a:pPr>
                      <a:r>
                        <a:rPr lang="zh-CN" sz="3200" b="1">
                          <a:effectLst/>
                          <a:latin typeface="Times New Roman" panose="02020603050405020304" pitchFamily="18" charset="0"/>
                          <a:ea typeface="宋体" panose="02010600030101010101" pitchFamily="2" charset="-122"/>
                          <a:cs typeface="宋体" panose="02010600030101010101" pitchFamily="2" charset="-122"/>
                        </a:rPr>
                        <a:t>人物</a:t>
                      </a:r>
                      <a:endParaRPr lang="zh-CN" sz="3200" b="1">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ctr">
                        <a:lnSpc>
                          <a:spcPct val="100000"/>
                        </a:lnSpc>
                      </a:pPr>
                      <a:r>
                        <a:rPr lang="zh-CN" sz="3200" b="1">
                          <a:effectLst/>
                          <a:latin typeface="Times New Roman" panose="02020603050405020304" pitchFamily="18" charset="0"/>
                          <a:ea typeface="宋体" panose="02010600030101010101" pitchFamily="2" charset="-122"/>
                          <a:cs typeface="宋体" panose="02010600030101010101" pitchFamily="2" charset="-122"/>
                        </a:rPr>
                        <a:t>事件</a:t>
                      </a:r>
                      <a:endParaRPr lang="zh-CN" sz="3200" b="1">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cPr/>
                </a:tc>
              </a:tr>
              <a:tr h="654939">
                <a:tc>
                  <a:txBody>
                    <a:bodyPr wrap="square"/>
                    <a:lstStyle/>
                    <a:p>
                      <a:pPr algn="ctr">
                        <a:lnSpc>
                          <a:spcPct val="100000"/>
                        </a:lnSpc>
                      </a:pPr>
                      <a:r>
                        <a:rPr lang="zh-CN" sz="3200">
                          <a:effectLst/>
                          <a:latin typeface="Times New Roman" panose="02020603050405020304" pitchFamily="18" charset="0"/>
                          <a:ea typeface="宋体" panose="02010600030101010101" pitchFamily="2" charset="-122"/>
                          <a:cs typeface="宋体" panose="02010600030101010101" pitchFamily="2" charset="-122"/>
                        </a:rPr>
                        <a:t>孙权</a:t>
                      </a: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89866">
                <a:tc>
                  <a:txBody>
                    <a:bodyPr wrap="square"/>
                    <a:lstStyle/>
                    <a:p>
                      <a:pPr algn="ctr">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r>
                        <a:rPr lang="zh-CN" sz="3200">
                          <a:effectLst/>
                          <a:latin typeface="Times New Roman" panose="02020603050405020304" pitchFamily="18" charset="0"/>
                          <a:ea typeface="宋体" panose="02010600030101010101" pitchFamily="2" charset="-122"/>
                          <a:cs typeface="宋体" panose="02010600030101010101" pitchFamily="2" charset="-122"/>
                        </a:rPr>
                        <a:t>起兵北伐，成就刘宋王朝</a:t>
                      </a: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50600">
                <a:tc>
                  <a:txBody>
                    <a:bodyPr wrap="square"/>
                    <a:lstStyle/>
                    <a:p>
                      <a:pPr algn="ctr">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r>
                        <a:rPr lang="zh-CN" sz="3200">
                          <a:effectLst/>
                          <a:latin typeface="Times New Roman" panose="02020603050405020304" pitchFamily="18" charset="0"/>
                          <a:ea typeface="宋体" panose="02010600030101010101" pitchFamily="2" charset="-122"/>
                          <a:cs typeface="宋体" panose="02010600030101010101" pitchFamily="2" charset="-122"/>
                        </a:rPr>
                        <a:t>对为政者草率出兵的批评与告诫</a:t>
                      </a: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28500">
                <a:tc>
                  <a:txBody>
                    <a:bodyPr wrap="square"/>
                    <a:lstStyle/>
                    <a:p>
                      <a:pPr algn="ctr">
                        <a:lnSpc>
                          <a:spcPct val="100000"/>
                        </a:lnSpc>
                      </a:pPr>
                      <a:r>
                        <a:rPr lang="zh-CN" sz="3200">
                          <a:effectLst/>
                          <a:latin typeface="Times New Roman" panose="02020603050405020304" pitchFamily="18" charset="0"/>
                          <a:ea typeface="宋体" panose="02010600030101010101" pitchFamily="2" charset="-122"/>
                          <a:cs typeface="宋体" panose="02010600030101010101" pitchFamily="2" charset="-122"/>
                        </a:rPr>
                        <a:t>拓跋焘</a:t>
                      </a: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89866">
                <a:tc>
                  <a:txBody>
                    <a:bodyPr wrap="square"/>
                    <a:lstStyle/>
                    <a:p>
                      <a:pPr algn="ctr">
                        <a:lnSpc>
                          <a:spcPct val="100000"/>
                        </a:lnSpc>
                      </a:pPr>
                      <a:r>
                        <a:rPr lang="zh-CN" sz="3200">
                          <a:effectLst/>
                          <a:latin typeface="Times New Roman" panose="02020603050405020304" pitchFamily="18" charset="0"/>
                          <a:ea typeface="宋体" panose="02010600030101010101" pitchFamily="2" charset="-122"/>
                          <a:cs typeface="宋体" panose="02010600030101010101" pitchFamily="2" charset="-122"/>
                        </a:rPr>
                        <a:t>廉颇</a:t>
                      </a: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wrap="square"/>
                    <a:lstStyle/>
                    <a:p>
                      <a:pPr algn="just">
                        <a:lnSpc>
                          <a:spcPct val="100000"/>
                        </a:lnSpc>
                      </a:pPr>
                      <a:endParaRPr lang="zh-CN" sz="3200">
                        <a:effectLst/>
                        <a:latin typeface="Times New Roman" panose="02020603050405020304" pitchFamily="18" charset="0"/>
                        <a:ea typeface="等线" panose="02010600030101010101" charset="-122"/>
                        <a:cs typeface="Times New Roman" panose="02020603050405020304" pitchFamily="18" charset="0"/>
                      </a:endParaRPr>
                    </a:p>
                  </a:txBody>
                  <a:tcPr marL="68580" marR="68580" marT="0" marB="0" vert="horz"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7" name="文本框 6"/>
          <p:cNvSpPr txBox="1"/>
          <p:nvPr/>
        </p:nvSpPr>
        <p:spPr>
          <a:xfrm>
            <a:off x="3720422" y="2138216"/>
            <a:ext cx="4005816" cy="584775"/>
          </a:xfrm>
          <a:prstGeom prst="rect">
            <a:avLst/>
          </a:prstGeom>
          <a:noFill/>
        </p:spPr>
        <p:txBody>
          <a:bodyPr wrap="square">
            <a:spAutoFit/>
          </a:bodyPr>
          <a:lstStyle/>
          <a:p>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置镇京口，雄霸一方</a:t>
            </a:r>
            <a:endParaRPr lang="zh-CN" altLang="en-US"/>
          </a:p>
        </p:txBody>
      </p:sp>
      <p:sp>
        <p:nvSpPr>
          <p:cNvPr id="9" name="文本框 8"/>
          <p:cNvSpPr txBox="1"/>
          <p:nvPr/>
        </p:nvSpPr>
        <p:spPr>
          <a:xfrm>
            <a:off x="7726238" y="2138215"/>
            <a:ext cx="3250905" cy="58477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叹英雄后继无人</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3" name="文本框 12"/>
          <p:cNvSpPr txBox="1"/>
          <p:nvPr/>
        </p:nvSpPr>
        <p:spPr>
          <a:xfrm>
            <a:off x="2408408" y="2929081"/>
            <a:ext cx="1060598"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刘裕</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6" name="文本框 15"/>
          <p:cNvSpPr txBox="1"/>
          <p:nvPr/>
        </p:nvSpPr>
        <p:spPr>
          <a:xfrm>
            <a:off x="7726238" y="2929080"/>
            <a:ext cx="3158756" cy="58477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表建功立业雄心</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8" name="文本框 17"/>
          <p:cNvSpPr txBox="1"/>
          <p:nvPr/>
        </p:nvSpPr>
        <p:spPr>
          <a:xfrm>
            <a:off x="2157912" y="3959625"/>
            <a:ext cx="1581593"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刘义隆</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0" name="文本框 19"/>
          <p:cNvSpPr txBox="1"/>
          <p:nvPr/>
        </p:nvSpPr>
        <p:spPr>
          <a:xfrm>
            <a:off x="3739505" y="3959625"/>
            <a:ext cx="4005816" cy="584775"/>
          </a:xfrm>
          <a:prstGeom prst="rect">
            <a:avLst/>
          </a:prstGeom>
          <a:noFill/>
        </p:spPr>
        <p:txBody>
          <a:bodyPr wrap="square">
            <a:spAutoFit/>
          </a:bodyPr>
          <a:lstStyle/>
          <a:p>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草率出师，仓皇北顾</a:t>
            </a:r>
            <a:endParaRPr lang="zh-CN" altLang="en-US"/>
          </a:p>
        </p:txBody>
      </p:sp>
      <p:sp>
        <p:nvSpPr>
          <p:cNvPr id="22" name="文本框 21"/>
          <p:cNvSpPr txBox="1"/>
          <p:nvPr/>
        </p:nvSpPr>
        <p:spPr>
          <a:xfrm>
            <a:off x="3739505" y="4697781"/>
            <a:ext cx="4211568" cy="584775"/>
          </a:xfrm>
          <a:prstGeom prst="rect">
            <a:avLst/>
          </a:prstGeom>
          <a:noFill/>
        </p:spPr>
        <p:txBody>
          <a:bodyPr wrap="square">
            <a:spAutoFit/>
          </a:bodyPr>
          <a:lstStyle/>
          <a:p>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率兵南下，建立行宫</a:t>
            </a:r>
            <a:endParaRPr lang="zh-CN" altLang="en-US"/>
          </a:p>
        </p:txBody>
      </p:sp>
      <p:sp>
        <p:nvSpPr>
          <p:cNvPr id="26" name="文本框 25"/>
          <p:cNvSpPr txBox="1"/>
          <p:nvPr/>
        </p:nvSpPr>
        <p:spPr>
          <a:xfrm>
            <a:off x="7678391" y="4718654"/>
            <a:ext cx="3346598" cy="58477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劝国人无忘耻辱</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8" name="文本框 27"/>
          <p:cNvSpPr txBox="1"/>
          <p:nvPr/>
        </p:nvSpPr>
        <p:spPr>
          <a:xfrm>
            <a:off x="3739505" y="5244912"/>
            <a:ext cx="4005816" cy="584775"/>
          </a:xfrm>
          <a:prstGeom prst="rect">
            <a:avLst/>
          </a:prstGeom>
          <a:noFill/>
        </p:spPr>
        <p:txBody>
          <a:bodyPr wrap="square">
            <a:spAutoFit/>
          </a:bodyPr>
          <a:lstStyle/>
          <a:p>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一饭斗米，以示勇武</a:t>
            </a:r>
            <a:endParaRPr lang="zh-CN" altLang="en-US"/>
          </a:p>
        </p:txBody>
      </p:sp>
      <p:sp>
        <p:nvSpPr>
          <p:cNvPr id="30" name="文本框 29"/>
          <p:cNvSpPr txBox="1"/>
          <p:nvPr/>
        </p:nvSpPr>
        <p:spPr>
          <a:xfrm>
            <a:off x="7672411" y="5233964"/>
            <a:ext cx="3212583" cy="58477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宋体" panose="02010600030101010101" pitchFamily="2" charset="-122"/>
              </a:rPr>
              <a:t>哀自己壮志难酬</a:t>
            </a:r>
            <a:endParaRPr kumimoji="0" lang="zh-CN" altLang="en-US" sz="32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4" name="文本框 13"/>
          <p:cNvSpPr txBox="1"/>
          <p:nvPr/>
        </p:nvSpPr>
        <p:spPr>
          <a:xfrm>
            <a:off x="643890" y="389890"/>
            <a:ext cx="1133475" cy="4154805"/>
          </a:xfrm>
          <a:prstGeom prst="rect">
            <a:avLst/>
          </a:prstGeom>
          <a:noFill/>
        </p:spPr>
        <p:txBody>
          <a:bodyPr wrap="square" rtlCol="0">
            <a:spAutoFit/>
          </a:bodyPr>
          <a:p>
            <a:pPr algn="dist"/>
            <a:r>
              <a:rPr lang="zh-CN" altLang="en-US" sz="8800">
                <a:latin typeface="方正舒体" panose="02010601030101010101" charset="-122"/>
                <a:ea typeface="方正舒体" panose="02010601030101010101" charset="-122"/>
              </a:rPr>
              <a:t>找</a:t>
            </a:r>
            <a:endParaRPr lang="en-US" altLang="zh-CN" sz="8800">
              <a:latin typeface="方正舒体" panose="02010601030101010101" charset="-122"/>
              <a:ea typeface="方正舒体" panose="02010601030101010101" charset="-122"/>
            </a:endParaRPr>
          </a:p>
          <a:p>
            <a:pPr algn="dist"/>
            <a:r>
              <a:rPr lang="zh-CN" altLang="en-US" sz="8800">
                <a:latin typeface="方正舒体" panose="02010601030101010101" charset="-122"/>
                <a:ea typeface="方正舒体" panose="02010601030101010101" charset="-122"/>
              </a:rPr>
              <a:t>典</a:t>
            </a:r>
            <a:endParaRPr lang="en-US" altLang="zh-CN" sz="8800">
              <a:latin typeface="方正舒体" panose="02010601030101010101" charset="-122"/>
              <a:ea typeface="方正舒体" panose="02010601030101010101" charset="-122"/>
            </a:endParaRPr>
          </a:p>
          <a:p>
            <a:pPr algn="dist"/>
            <a:r>
              <a:rPr lang="zh-CN" altLang="en-US" sz="8800">
                <a:latin typeface="方正舒体" panose="02010601030101010101" charset="-122"/>
                <a:ea typeface="方正舒体" panose="02010601030101010101" charset="-122"/>
              </a:rPr>
              <a:t>故 </a:t>
            </a:r>
            <a:r>
              <a:rPr lang="zh-CN" altLang="en-US" sz="7200">
                <a:latin typeface="方正舒体" panose="02010601030101010101" charset="-122"/>
                <a:ea typeface="方正舒体" panose="02010601030101010101" charset="-122"/>
              </a:rPr>
              <a:t>  </a:t>
            </a:r>
            <a:endParaRPr lang="zh-CN" altLang="en-US" sz="7200">
              <a:latin typeface="方正舒体" panose="02010601030101010101" charset="-122"/>
              <a:ea typeface="方正舒体" panose="0201060103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6" grpId="0"/>
      <p:bldP spid="18" grpId="0"/>
      <p:bldP spid="20" grpId="0"/>
      <p:bldP spid="22" grpId="0"/>
      <p:bldP spid="26" grpId="0"/>
      <p:bldP spid="28"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845" y="1623526"/>
            <a:ext cx="1757680" cy="1861185"/>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06</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17495" y="2705735"/>
            <a:ext cx="4034155" cy="77914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作品</a:t>
            </a:r>
            <a:r>
              <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rPr>
              <a:t>对比</a:t>
            </a:r>
            <a:endPar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3070" y="-449580"/>
            <a:ext cx="11271885" cy="7756525"/>
          </a:xfrm>
          <a:prstGeom prst="rect">
            <a:avLst/>
          </a:prstGeom>
          <a:noFill/>
        </p:spPr>
        <p:txBody>
          <a:bodyPr wrap="square" rtlCol="0" anchor="ctr">
            <a:noAutofit/>
          </a:bodyPr>
          <a:p>
            <a:pPr algn="ctr">
              <a:lnSpc>
                <a:spcPct val="120000"/>
              </a:lnSpc>
            </a:pPr>
            <a:r>
              <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相同点</a:t>
            </a:r>
            <a:endPar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主题上：</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两首词都属于怀古词，通过对古代历史事件和人物的缅怀与追思，来抒发词人的情感和思考。</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情感上：</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都蕴含了词人对历史兴亡的感慨以及个人身世的悲叹。如《念奴娇</a:t>
            </a:r>
            <a:r>
              <a:rPr lang="ja-JP"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赤壁怀古》中苏轼由赤壁古战场联想到三国英雄，进而感慨自己</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早生华发</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，人生如梦；《永遇乐</a:t>
            </a:r>
            <a:r>
              <a:rPr lang="ja-JP"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京口北固亭怀古》里辛弃疾借古讽今，表达对南宋朝廷偏安一隅的忧虑以及自己壮志难酬的悲愤。</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表现手法上：</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都大量运用了典故。苏轼在词中提及周瑜</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羽扇纶巾，谈笑间，樯橹灰飞烟灭</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，以此来衬托赤壁之战的壮阔和周瑜的英雄形象；辛弃疾则在词中列举了孙权、刘裕、刘义隆等多位历史人物的事迹，借他们的故事来表达自己的观点和情感。</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3070" y="236220"/>
            <a:ext cx="11306810" cy="6376035"/>
          </a:xfrm>
          <a:prstGeom prst="rect">
            <a:avLst/>
          </a:prstGeom>
          <a:noFill/>
        </p:spPr>
        <p:txBody>
          <a:bodyPr wrap="square" rtlCol="0" anchor="ctr">
            <a:noAutofit/>
          </a:bodyPr>
          <a:p>
            <a:pPr algn="ctr">
              <a:lnSpc>
                <a:spcPct val="120000"/>
              </a:lnSpc>
            </a:pPr>
            <a:r>
              <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不同点</a:t>
            </a:r>
            <a:endPar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32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情感基调与风格</a:t>
            </a:r>
            <a:endParaRPr lang="zh-CN" altLang="en-US" sz="32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《念奴娇</a:t>
            </a:r>
            <a:r>
              <a:rPr lang="ja-JP"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赤壁怀古》：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整体风格较为豪放旷达。尽管苏轼在词中流露出对人生的些许惆怅，但依然展现出一种豁达超脱的胸怀，如</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人生如梦，一尊还酹江月</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，在感慨之余，能以一种洒脱的态度面对人生的不如意。</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《永遇乐</a:t>
            </a:r>
            <a:r>
              <a:rPr lang="ja-JP"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京口北固亭怀古》：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情感基调更为沉郁悲愤。辛弃疾一心渴望收复失地，却屡遭排挤打压，词中充满了对现实的不满和无奈，以及对国家命运的深深忧虑，如</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凭谁问：廉颇老矣，尚能饭否？</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借廉颇自比，抒发自己虽年事已高但仍想为国效力却无人赏识的悲愤。</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2920" y="-1905"/>
            <a:ext cx="11271885" cy="6263640"/>
          </a:xfrm>
          <a:prstGeom prst="rect">
            <a:avLst/>
          </a:prstGeom>
          <a:noFill/>
        </p:spPr>
        <p:txBody>
          <a:bodyPr wrap="square" rtlCol="0" anchor="ctr">
            <a:noAutofit/>
          </a:bodyPr>
          <a:p>
            <a:pPr algn="ctr">
              <a:lnSpc>
                <a:spcPct val="120000"/>
              </a:lnSpc>
            </a:pPr>
            <a:r>
              <a:rPr lang="zh-CN" altLang="en-US" sz="4800" b="1" dirty="0" smtClean="0">
                <a:solidFill>
                  <a:schemeClr val="tx1">
                    <a:lumMod val="75000"/>
                    <a:lumOff val="25000"/>
                  </a:schemeClr>
                </a:solidFill>
                <a:latin typeface="华文楷体" panose="02010600040101010101" charset="-122"/>
                <a:ea typeface="华文楷体" panose="02010600040101010101" charset="-122"/>
              </a:rPr>
              <a:t>不同点</a:t>
            </a:r>
            <a:endParaRPr lang="zh-CN" altLang="en-US" sz="4800" b="1" dirty="0" smtClean="0">
              <a:solidFill>
                <a:schemeClr val="tx1">
                  <a:lumMod val="75000"/>
                  <a:lumOff val="25000"/>
                </a:schemeClr>
              </a:solidFill>
              <a:latin typeface="华文楷体" panose="02010600040101010101" charset="-122"/>
              <a:ea typeface="华文楷体" panose="02010600040101010101" charset="-122"/>
            </a:endParaRPr>
          </a:p>
          <a:p>
            <a:pPr algn="ctr">
              <a:lnSpc>
                <a:spcPct val="120000"/>
              </a:lnSpc>
            </a:pPr>
            <a:endParaRPr lang="zh-CN" altLang="en-US" sz="1200" dirty="0" smtClean="0">
              <a:solidFill>
                <a:schemeClr val="tx1">
                  <a:lumMod val="75000"/>
                  <a:lumOff val="25000"/>
                </a:schemeClr>
              </a:solidFill>
              <a:latin typeface="华文楷体" panose="02010600040101010101" charset="-122"/>
              <a:ea typeface="华文楷体" panose="02010600040101010101" charset="-122"/>
            </a:endParaRPr>
          </a:p>
          <a:p>
            <a:pPr>
              <a:lnSpc>
                <a:spcPct val="120000"/>
              </a:lnSpc>
            </a:pPr>
            <a:r>
              <a:rPr lang="zh-CN" altLang="en-US" sz="3600" b="1" dirty="0" smtClean="0">
                <a:solidFill>
                  <a:schemeClr val="tx1">
                    <a:lumMod val="75000"/>
                    <a:lumOff val="25000"/>
                  </a:schemeClr>
                </a:solidFill>
                <a:latin typeface="华文楷体" panose="02010600040101010101" charset="-122"/>
                <a:ea typeface="华文楷体" panose="02010600040101010101" charset="-122"/>
              </a:rPr>
              <a:t>写作目的</a:t>
            </a:r>
            <a:endParaRPr lang="zh-CN" altLang="en-US" sz="3600" b="1" dirty="0" smtClean="0">
              <a:solidFill>
                <a:schemeClr val="tx1">
                  <a:lumMod val="75000"/>
                  <a:lumOff val="25000"/>
                </a:schemeClr>
              </a:solidFill>
              <a:latin typeface="华文楷体" panose="02010600040101010101" charset="-122"/>
              <a:ea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rPr>
              <a:t>《念奴娇</a:t>
            </a:r>
            <a:r>
              <a:rPr lang="ja-JP" altLang="en-US" sz="2800" b="1" dirty="0" smtClean="0">
                <a:solidFill>
                  <a:schemeClr val="tx1">
                    <a:lumMod val="75000"/>
                    <a:lumOff val="25000"/>
                  </a:schemeClr>
                </a:solidFill>
                <a:latin typeface="华文楷体" panose="02010600040101010101" charset="-122"/>
                <a:ea typeface="华文楷体" panose="02010600040101010101" charset="-122"/>
              </a:rPr>
              <a:t>・</a:t>
            </a:r>
            <a:r>
              <a:rPr lang="zh-CN" altLang="en-US" sz="2800" b="1" dirty="0" smtClean="0">
                <a:solidFill>
                  <a:schemeClr val="tx1">
                    <a:lumMod val="75000"/>
                    <a:lumOff val="25000"/>
                  </a:schemeClr>
                </a:solidFill>
                <a:latin typeface="华文楷体" panose="02010600040101010101" charset="-122"/>
                <a:ea typeface="华文楷体" panose="02010600040101010101" charset="-122"/>
              </a:rPr>
              <a:t>赤壁怀古》：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rPr>
              <a:t>苏轼主要是由赤壁的壮丽景色和历史遗迹引发对英雄人物的仰慕，进而反思自己的人生，更多的是一种个人情感的抒发和对人生哲理的思考。</a:t>
            </a:r>
            <a:endParaRPr lang="zh-CN" altLang="en-US" sz="2800" dirty="0" smtClean="0">
              <a:solidFill>
                <a:schemeClr val="tx1">
                  <a:lumMod val="75000"/>
                  <a:lumOff val="25000"/>
                </a:schemeClr>
              </a:solidFill>
              <a:latin typeface="华文楷体" panose="02010600040101010101" charset="-122"/>
              <a:ea typeface="华文楷体" panose="02010600040101010101" charset="-122"/>
            </a:endParaRPr>
          </a:p>
          <a:p>
            <a:pPr>
              <a:lnSpc>
                <a:spcPct val="120000"/>
              </a:lnSpc>
            </a:pPr>
            <a:endParaRPr lang="zh-CN" altLang="en-US" sz="2800" dirty="0" smtClean="0">
              <a:solidFill>
                <a:schemeClr val="tx1">
                  <a:lumMod val="75000"/>
                  <a:lumOff val="25000"/>
                </a:schemeClr>
              </a:solidFill>
              <a:latin typeface="华文楷体" panose="02010600040101010101" charset="-122"/>
              <a:ea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rPr>
              <a:t>《永遇乐</a:t>
            </a:r>
            <a:r>
              <a:rPr lang="ja-JP" altLang="en-US" sz="2800" b="1" dirty="0" smtClean="0">
                <a:solidFill>
                  <a:schemeClr val="tx1">
                    <a:lumMod val="75000"/>
                    <a:lumOff val="25000"/>
                  </a:schemeClr>
                </a:solidFill>
                <a:latin typeface="华文楷体" panose="02010600040101010101" charset="-122"/>
                <a:ea typeface="华文楷体" panose="02010600040101010101" charset="-122"/>
              </a:rPr>
              <a:t>・</a:t>
            </a:r>
            <a:r>
              <a:rPr lang="zh-CN" altLang="en-US" sz="2800" b="1" dirty="0" smtClean="0">
                <a:solidFill>
                  <a:schemeClr val="tx1">
                    <a:lumMod val="75000"/>
                    <a:lumOff val="25000"/>
                  </a:schemeClr>
                </a:solidFill>
                <a:latin typeface="华文楷体" panose="02010600040101010101" charset="-122"/>
                <a:ea typeface="华文楷体" panose="02010600040101010101" charset="-122"/>
              </a:rPr>
              <a:t>京口北固亭怀古》：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rPr>
              <a:t>辛弃疾写作此词有着明确的现实指向，是为了借古讽今，批评当时南宋朝廷的偏安政策，提醒统治者要吸取历史教训，积极准备北伐，收复失地，具有强烈的政治讽刺意味和现实意义</a:t>
            </a:r>
            <a:r>
              <a:rPr lang="zh-CN" altLang="en-US" dirty="0" smtClean="0">
                <a:solidFill>
                  <a:schemeClr val="tx1">
                    <a:lumMod val="75000"/>
                    <a:lumOff val="25000"/>
                  </a:schemeClr>
                </a:solidFill>
                <a:latin typeface="华文楷体" panose="02010600040101010101" charset="-122"/>
                <a:ea typeface="华文楷体" panose="02010600040101010101" charset="-122"/>
              </a:rPr>
              <a:t>。</a:t>
            </a:r>
            <a:endParaRPr lang="zh-CN" altLang="en-US" dirty="0" smtClean="0">
              <a:solidFill>
                <a:schemeClr val="tx1">
                  <a:lumMod val="75000"/>
                  <a:lumOff val="25000"/>
                </a:schemeClr>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49" name="图片 48" descr="图片包含 餐桌, 室内, 蛋糕&#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16255" y="0"/>
            <a:ext cx="5473888" cy="6858000"/>
          </a:xfrm>
          <a:prstGeom prst="rect">
            <a:avLst/>
          </a:prstGeom>
        </p:spPr>
      </p:pic>
      <p:sp>
        <p:nvSpPr>
          <p:cNvPr id="50" name="任意多边形 116"/>
          <p:cNvSpPr/>
          <p:nvPr>
            <p:custDataLst>
              <p:tags r:id="rId2"/>
            </p:custDataLst>
          </p:nvPr>
        </p:nvSpPr>
        <p:spPr bwMode="auto">
          <a:xfrm>
            <a:off x="4292451" y="276942"/>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noAutofit/>
          </a:bodyPr>
          <a:lstStyle/>
          <a:p>
            <a:pPr algn="ctr"/>
            <a:r>
              <a:rPr lang="zh-CN" altLang="en-US" sz="4000" dirty="0">
                <a:solidFill>
                  <a:srgbClr val="E43E39"/>
                </a:solidFill>
                <a:latin typeface="+mn-ea"/>
                <a:cs typeface="+mn-ea"/>
                <a:sym typeface="+mn-lt"/>
              </a:rPr>
              <a:t>壹</a:t>
            </a:r>
            <a:endParaRPr lang="zh-CN" altLang="en-US" sz="4000" dirty="0">
              <a:solidFill>
                <a:srgbClr val="E43E39"/>
              </a:solidFill>
              <a:latin typeface="+mn-ea"/>
              <a:cs typeface="+mn-ea"/>
              <a:sym typeface="+mn-lt"/>
            </a:endParaRPr>
          </a:p>
        </p:txBody>
      </p:sp>
      <p:sp>
        <p:nvSpPr>
          <p:cNvPr id="51" name="任意多边形 121"/>
          <p:cNvSpPr/>
          <p:nvPr>
            <p:custDataLst>
              <p:tags r:id="rId3"/>
            </p:custDataLst>
          </p:nvPr>
        </p:nvSpPr>
        <p:spPr bwMode="auto">
          <a:xfrm>
            <a:off x="4292451" y="2718259"/>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noAutofit/>
          </a:bodyPr>
          <a:lstStyle/>
          <a:p>
            <a:pPr algn="ctr"/>
            <a:r>
              <a:rPr lang="zh-CN" altLang="en-US" sz="4000" dirty="0">
                <a:solidFill>
                  <a:srgbClr val="E43E39"/>
                </a:solidFill>
                <a:latin typeface="+mn-ea"/>
                <a:cs typeface="+mn-ea"/>
                <a:sym typeface="+mn-lt"/>
              </a:rPr>
              <a:t>贰</a:t>
            </a:r>
            <a:endParaRPr lang="zh-CN" altLang="en-US" sz="4000" dirty="0">
              <a:solidFill>
                <a:srgbClr val="E43E39"/>
              </a:solidFill>
              <a:latin typeface="+mn-ea"/>
              <a:cs typeface="+mn-ea"/>
              <a:sym typeface="+mn-lt"/>
            </a:endParaRPr>
          </a:p>
        </p:txBody>
      </p:sp>
      <p:sp>
        <p:nvSpPr>
          <p:cNvPr id="52" name="任意多边形 124"/>
          <p:cNvSpPr/>
          <p:nvPr>
            <p:custDataLst>
              <p:tags r:id="rId4"/>
            </p:custDataLst>
          </p:nvPr>
        </p:nvSpPr>
        <p:spPr bwMode="auto">
          <a:xfrm>
            <a:off x="4292451" y="5108777"/>
            <a:ext cx="810353" cy="810353"/>
          </a:xfrm>
          <a:custGeom>
            <a:avLst/>
            <a:gdLst>
              <a:gd name="connsiteX0" fmla="*/ 1141709 w 2279650"/>
              <a:gd name="connsiteY0" fmla="*/ 173038 h 2274888"/>
              <a:gd name="connsiteX1" fmla="*/ 813858 w 2279650"/>
              <a:gd name="connsiteY1" fmla="*/ 391536 h 2274888"/>
              <a:gd name="connsiteX2" fmla="*/ 648049 w 2279650"/>
              <a:gd name="connsiteY2" fmla="*/ 670310 h 2274888"/>
              <a:gd name="connsiteX3" fmla="*/ 354113 w 2279650"/>
              <a:gd name="connsiteY3" fmla="*/ 851136 h 2274888"/>
              <a:gd name="connsiteX4" fmla="*/ 161925 w 2279650"/>
              <a:gd name="connsiteY4" fmla="*/ 1137445 h 2274888"/>
              <a:gd name="connsiteX5" fmla="*/ 354113 w 2279650"/>
              <a:gd name="connsiteY5" fmla="*/ 1423753 h 2274888"/>
              <a:gd name="connsiteX6" fmla="*/ 648049 w 2279650"/>
              <a:gd name="connsiteY6" fmla="*/ 1608346 h 2274888"/>
              <a:gd name="connsiteX7" fmla="*/ 813858 w 2279650"/>
              <a:gd name="connsiteY7" fmla="*/ 1883353 h 2274888"/>
              <a:gd name="connsiteX8" fmla="*/ 1141709 w 2279650"/>
              <a:gd name="connsiteY8" fmla="*/ 2101851 h 2274888"/>
              <a:gd name="connsiteX9" fmla="*/ 1469560 w 2279650"/>
              <a:gd name="connsiteY9" fmla="*/ 1883353 h 2274888"/>
              <a:gd name="connsiteX10" fmla="*/ 1635370 w 2279650"/>
              <a:gd name="connsiteY10" fmla="*/ 1608346 h 2274888"/>
              <a:gd name="connsiteX11" fmla="*/ 1925537 w 2279650"/>
              <a:gd name="connsiteY11" fmla="*/ 1423753 h 2274888"/>
              <a:gd name="connsiteX12" fmla="*/ 2117725 w 2279650"/>
              <a:gd name="connsiteY12" fmla="*/ 1137445 h 2274888"/>
              <a:gd name="connsiteX13" fmla="*/ 1925537 w 2279650"/>
              <a:gd name="connsiteY13" fmla="*/ 851136 h 2274888"/>
              <a:gd name="connsiteX14" fmla="*/ 1635370 w 2279650"/>
              <a:gd name="connsiteY14" fmla="*/ 670310 h 2274888"/>
              <a:gd name="connsiteX15" fmla="*/ 1469560 w 2279650"/>
              <a:gd name="connsiteY15" fmla="*/ 391536 h 2274888"/>
              <a:gd name="connsiteX16" fmla="*/ 1141709 w 2279650"/>
              <a:gd name="connsiteY16" fmla="*/ 173038 h 2274888"/>
              <a:gd name="connsiteX17" fmla="*/ 1141709 w 2279650"/>
              <a:gd name="connsiteY17" fmla="*/ 0 h 2274888"/>
              <a:gd name="connsiteX18" fmla="*/ 1578799 w 2279650"/>
              <a:gd name="connsiteY18" fmla="*/ 350273 h 2274888"/>
              <a:gd name="connsiteX19" fmla="*/ 1721984 w 2279650"/>
              <a:gd name="connsiteY19" fmla="*/ 591320 h 2274888"/>
              <a:gd name="connsiteX20" fmla="*/ 2087481 w 2279650"/>
              <a:gd name="connsiteY20" fmla="*/ 896396 h 2274888"/>
              <a:gd name="connsiteX21" fmla="*/ 2279650 w 2279650"/>
              <a:gd name="connsiteY21" fmla="*/ 1137444 h 2274888"/>
              <a:gd name="connsiteX22" fmla="*/ 2087481 w 2279650"/>
              <a:gd name="connsiteY22" fmla="*/ 1378492 h 2274888"/>
              <a:gd name="connsiteX23" fmla="*/ 1721984 w 2279650"/>
              <a:gd name="connsiteY23" fmla="*/ 1683568 h 2274888"/>
              <a:gd name="connsiteX24" fmla="*/ 1578799 w 2279650"/>
              <a:gd name="connsiteY24" fmla="*/ 1928382 h 2274888"/>
              <a:gd name="connsiteX25" fmla="*/ 1141709 w 2279650"/>
              <a:gd name="connsiteY25" fmla="*/ 2274888 h 2274888"/>
              <a:gd name="connsiteX26" fmla="*/ 700851 w 2279650"/>
              <a:gd name="connsiteY26" fmla="*/ 1928382 h 2274888"/>
              <a:gd name="connsiteX27" fmla="*/ 557667 w 2279650"/>
              <a:gd name="connsiteY27" fmla="*/ 1683568 h 2274888"/>
              <a:gd name="connsiteX28" fmla="*/ 195937 w 2279650"/>
              <a:gd name="connsiteY28" fmla="*/ 1378492 h 2274888"/>
              <a:gd name="connsiteX29" fmla="*/ 0 w 2279650"/>
              <a:gd name="connsiteY29" fmla="*/ 1137444 h 2274888"/>
              <a:gd name="connsiteX30" fmla="*/ 195937 w 2279650"/>
              <a:gd name="connsiteY30" fmla="*/ 896396 h 2274888"/>
              <a:gd name="connsiteX31" fmla="*/ 557667 w 2279650"/>
              <a:gd name="connsiteY31" fmla="*/ 591320 h 2274888"/>
              <a:gd name="connsiteX32" fmla="*/ 700851 w 2279650"/>
              <a:gd name="connsiteY32" fmla="*/ 350273 h 2274888"/>
              <a:gd name="connsiteX33" fmla="*/ 1141709 w 2279650"/>
              <a:gd name="connsiteY33" fmla="*/ 0 h 227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9650" h="2274888">
                <a:moveTo>
                  <a:pt x="1141709" y="173038"/>
                </a:moveTo>
                <a:cubicBezTo>
                  <a:pt x="1039962" y="289822"/>
                  <a:pt x="957058" y="289822"/>
                  <a:pt x="813858" y="391536"/>
                </a:cubicBezTo>
                <a:cubicBezTo>
                  <a:pt x="670659" y="493251"/>
                  <a:pt x="648049" y="670310"/>
                  <a:pt x="648049" y="670310"/>
                </a:cubicBezTo>
                <a:cubicBezTo>
                  <a:pt x="648049" y="670310"/>
                  <a:pt x="455860" y="696681"/>
                  <a:pt x="354113" y="851136"/>
                </a:cubicBezTo>
                <a:cubicBezTo>
                  <a:pt x="256135" y="1001825"/>
                  <a:pt x="237293" y="1103540"/>
                  <a:pt x="161925" y="1137445"/>
                </a:cubicBezTo>
                <a:cubicBezTo>
                  <a:pt x="237293" y="1171350"/>
                  <a:pt x="256135" y="1273064"/>
                  <a:pt x="354113" y="1423753"/>
                </a:cubicBezTo>
                <a:cubicBezTo>
                  <a:pt x="455860" y="1578209"/>
                  <a:pt x="648049" y="1608346"/>
                  <a:pt x="648049" y="1608346"/>
                </a:cubicBezTo>
                <a:cubicBezTo>
                  <a:pt x="648049" y="1608346"/>
                  <a:pt x="670659" y="1781638"/>
                  <a:pt x="813858" y="1883353"/>
                </a:cubicBezTo>
                <a:cubicBezTo>
                  <a:pt x="957058" y="1988835"/>
                  <a:pt x="1039962" y="1988835"/>
                  <a:pt x="1141709" y="2101851"/>
                </a:cubicBezTo>
                <a:cubicBezTo>
                  <a:pt x="1243456" y="1988835"/>
                  <a:pt x="1326361" y="1988835"/>
                  <a:pt x="1469560" y="1883353"/>
                </a:cubicBezTo>
                <a:cubicBezTo>
                  <a:pt x="1612759" y="1781638"/>
                  <a:pt x="1635370" y="1608346"/>
                  <a:pt x="1635370" y="1608346"/>
                </a:cubicBezTo>
                <a:cubicBezTo>
                  <a:pt x="1635370" y="1608346"/>
                  <a:pt x="1823790" y="1578209"/>
                  <a:pt x="1925537" y="1423753"/>
                </a:cubicBezTo>
                <a:cubicBezTo>
                  <a:pt x="2027283" y="1273064"/>
                  <a:pt x="2046125" y="1171350"/>
                  <a:pt x="2117725" y="1137445"/>
                </a:cubicBezTo>
                <a:cubicBezTo>
                  <a:pt x="2046125" y="1103540"/>
                  <a:pt x="2027283" y="1001825"/>
                  <a:pt x="1925537" y="851136"/>
                </a:cubicBezTo>
                <a:cubicBezTo>
                  <a:pt x="1823790" y="696681"/>
                  <a:pt x="1635370" y="670310"/>
                  <a:pt x="1635370" y="670310"/>
                </a:cubicBezTo>
                <a:cubicBezTo>
                  <a:pt x="1635370" y="670310"/>
                  <a:pt x="1612759" y="493251"/>
                  <a:pt x="1469560" y="391536"/>
                </a:cubicBezTo>
                <a:cubicBezTo>
                  <a:pt x="1326361" y="289822"/>
                  <a:pt x="1243456" y="289822"/>
                  <a:pt x="1141709" y="173038"/>
                </a:cubicBezTo>
                <a:close/>
                <a:moveTo>
                  <a:pt x="1141709" y="0"/>
                </a:moveTo>
                <a:cubicBezTo>
                  <a:pt x="1228373" y="180786"/>
                  <a:pt x="1439382" y="252347"/>
                  <a:pt x="1578799" y="350273"/>
                </a:cubicBezTo>
                <a:cubicBezTo>
                  <a:pt x="1718216" y="444432"/>
                  <a:pt x="1721984" y="591320"/>
                  <a:pt x="1721984" y="591320"/>
                </a:cubicBezTo>
                <a:cubicBezTo>
                  <a:pt x="1721984" y="591320"/>
                  <a:pt x="1929225" y="651582"/>
                  <a:pt x="2087481" y="896396"/>
                </a:cubicBezTo>
                <a:cubicBezTo>
                  <a:pt x="2241970" y="1141211"/>
                  <a:pt x="2189218" y="1114846"/>
                  <a:pt x="2279650" y="1137444"/>
                </a:cubicBezTo>
                <a:cubicBezTo>
                  <a:pt x="2189218" y="1160042"/>
                  <a:pt x="2241970" y="1133678"/>
                  <a:pt x="2087481" y="1378492"/>
                </a:cubicBezTo>
                <a:cubicBezTo>
                  <a:pt x="1929225" y="1623306"/>
                  <a:pt x="1721984" y="1683568"/>
                  <a:pt x="1721984" y="1683568"/>
                </a:cubicBezTo>
                <a:cubicBezTo>
                  <a:pt x="1721984" y="1683568"/>
                  <a:pt x="1718216" y="1830456"/>
                  <a:pt x="1578799" y="1928382"/>
                </a:cubicBezTo>
                <a:cubicBezTo>
                  <a:pt x="1439382" y="2022541"/>
                  <a:pt x="1228373" y="2094102"/>
                  <a:pt x="1141709" y="2274888"/>
                </a:cubicBezTo>
                <a:cubicBezTo>
                  <a:pt x="1051277" y="2094102"/>
                  <a:pt x="840268" y="2022541"/>
                  <a:pt x="700851" y="1928382"/>
                </a:cubicBezTo>
                <a:cubicBezTo>
                  <a:pt x="565203" y="1830456"/>
                  <a:pt x="557667" y="1683568"/>
                  <a:pt x="557667" y="1683568"/>
                </a:cubicBezTo>
                <a:cubicBezTo>
                  <a:pt x="557667" y="1683568"/>
                  <a:pt x="350426" y="1623306"/>
                  <a:pt x="195937" y="1378492"/>
                </a:cubicBezTo>
                <a:cubicBezTo>
                  <a:pt x="37680" y="1133678"/>
                  <a:pt x="94200" y="1160042"/>
                  <a:pt x="0" y="1137444"/>
                </a:cubicBezTo>
                <a:cubicBezTo>
                  <a:pt x="94200" y="1114846"/>
                  <a:pt x="37680" y="1141211"/>
                  <a:pt x="195937" y="896396"/>
                </a:cubicBezTo>
                <a:cubicBezTo>
                  <a:pt x="350426" y="651582"/>
                  <a:pt x="557667" y="591320"/>
                  <a:pt x="557667" y="591320"/>
                </a:cubicBezTo>
                <a:cubicBezTo>
                  <a:pt x="557667" y="591320"/>
                  <a:pt x="565203" y="444432"/>
                  <a:pt x="700851" y="350273"/>
                </a:cubicBezTo>
                <a:cubicBezTo>
                  <a:pt x="840268" y="252347"/>
                  <a:pt x="1051277" y="180786"/>
                  <a:pt x="1141709" y="0"/>
                </a:cubicBezTo>
                <a:close/>
              </a:path>
            </a:pathLst>
          </a:custGeom>
          <a:solidFill>
            <a:srgbClr val="FBA1A5"/>
          </a:solidFill>
          <a:ln>
            <a:noFill/>
          </a:ln>
        </p:spPr>
        <p:txBody>
          <a:bodyPr vert="horz" wrap="square" lIns="91440" tIns="45720" rIns="91440" bIns="45720" numCol="1" anchor="ctr" anchorCtr="0" compatLnSpc="1">
            <a:noAutofit/>
          </a:bodyPr>
          <a:lstStyle/>
          <a:p>
            <a:pPr algn="ctr"/>
            <a:r>
              <a:rPr lang="zh-CN" altLang="en-US" sz="4000" dirty="0">
                <a:solidFill>
                  <a:srgbClr val="E43E39"/>
                </a:solidFill>
                <a:latin typeface="+mn-ea"/>
                <a:cs typeface="+mn-ea"/>
                <a:sym typeface="+mn-lt"/>
              </a:rPr>
              <a:t>叁</a:t>
            </a:r>
            <a:endParaRPr lang="zh-CN" altLang="en-US" sz="4000" dirty="0">
              <a:solidFill>
                <a:srgbClr val="E43E39"/>
              </a:solidFill>
              <a:latin typeface="+mn-ea"/>
              <a:cs typeface="+mn-ea"/>
              <a:sym typeface="+mn-lt"/>
            </a:endParaRPr>
          </a:p>
        </p:txBody>
      </p:sp>
      <p:sp>
        <p:nvSpPr>
          <p:cNvPr id="54" name="Text Placeholder 7"/>
          <p:cNvSpPr txBox="1"/>
          <p:nvPr>
            <p:custDataLst>
              <p:tags r:id="rId5"/>
            </p:custDataLst>
          </p:nvPr>
        </p:nvSpPr>
        <p:spPr>
          <a:xfrm>
            <a:off x="3994150" y="1087120"/>
            <a:ext cx="1407795" cy="1428750"/>
          </a:xfrm>
          <a:prstGeom prst="rect">
            <a:avLst/>
          </a:prstGeom>
        </p:spPr>
        <p:txBody>
          <a:bodyPr vert="mongolianVert"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l" defTabSz="1216025"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rPr>
              <a:t>宋词起源</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endParaRPr>
          </a:p>
        </p:txBody>
      </p:sp>
      <p:sp>
        <p:nvSpPr>
          <p:cNvPr id="55" name="Text Placeholder 2"/>
          <p:cNvSpPr txBox="1"/>
          <p:nvPr>
            <p:custDataLst>
              <p:tags r:id="rId6"/>
            </p:custDataLst>
          </p:nvPr>
        </p:nvSpPr>
        <p:spPr>
          <a:xfrm>
            <a:off x="5518785" y="593090"/>
            <a:ext cx="6033770" cy="824865"/>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0"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lnSpc>
                <a:spcPct val="150000"/>
              </a:lnSpc>
            </a:pPr>
            <a:r>
              <a:rPr lang="zh-CN" altLang="en-US" sz="2000" b="1">
                <a:solidFill>
                  <a:schemeClr val="tx1"/>
                </a:solidFill>
                <a:latin typeface="华文楷体" panose="02010600040101010101" charset="-122"/>
                <a:ea typeface="华文楷体" panose="02010600040101010101" charset="-122"/>
                <a:sym typeface="+mn-ea"/>
              </a:rPr>
              <a:t>词最初主要流行于民间，大多是从盛唐到唐末五代的民间歌曲。大约到中唐时期，诗人张志和、韦应物、白居易、刘禹锡等人开始写词，把这一文体引入了文坛。</a:t>
            </a:r>
            <a:endParaRPr kumimoji="0" lang="zh-CN" altLang="en-US" sz="2000" b="1" i="0" u="none" strike="noStrike" kern="1200" cap="none" spc="0" normalizeH="0" baseline="0" noProof="0" dirty="0">
              <a:ln>
                <a:noFill/>
              </a:ln>
              <a:solidFill>
                <a:schemeClr val="tx1"/>
              </a:solidFill>
              <a:effectLst/>
              <a:uLnTx/>
              <a:uFillTx/>
              <a:latin typeface="华文楷体" panose="02010600040101010101" charset="-122"/>
              <a:ea typeface="华文楷体" panose="02010600040101010101" charset="-122"/>
              <a:cs typeface="Segoe UI Light" panose="020B0502040204020203" pitchFamily="34" charset="0"/>
              <a:sym typeface="+mn-ea"/>
            </a:endParaRPr>
          </a:p>
        </p:txBody>
      </p:sp>
      <p:sp>
        <p:nvSpPr>
          <p:cNvPr id="56" name="Text Placeholder 7"/>
          <p:cNvSpPr txBox="1"/>
          <p:nvPr>
            <p:custDataLst>
              <p:tags r:id="rId7"/>
            </p:custDataLst>
          </p:nvPr>
        </p:nvSpPr>
        <p:spPr>
          <a:xfrm>
            <a:off x="4559300" y="3289300"/>
            <a:ext cx="455295" cy="1956435"/>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algn="l" defTabSz="1216025" rtl="0" eaLnBrk="0" fontAlgn="base" latinLnBrk="0" hangingPunct="0">
              <a:lnSpc>
                <a:spcPct val="100000"/>
              </a:lnSpc>
              <a:spcBef>
                <a:spcPct val="20000"/>
              </a:spcBef>
              <a:buClrTx/>
              <a:buSzTx/>
              <a:buFont typeface="Arial" panose="020B0604020202020204" pitchFamily="34" charset="0"/>
              <a:buNone/>
              <a:defRPr/>
            </a:pPr>
            <a:r>
              <a:rPr kumimoji="0" lang="zh-CN" altLang="en-US" sz="24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rPr>
              <a:t>宋词兴起</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endParaRPr>
          </a:p>
        </p:txBody>
      </p:sp>
      <p:sp>
        <p:nvSpPr>
          <p:cNvPr id="57" name="Text Placeholder 2"/>
          <p:cNvSpPr txBox="1"/>
          <p:nvPr>
            <p:custDataLst>
              <p:tags r:id="rId8"/>
            </p:custDataLst>
          </p:nvPr>
        </p:nvSpPr>
        <p:spPr>
          <a:xfrm>
            <a:off x="5518785" y="2699385"/>
            <a:ext cx="6033770" cy="829310"/>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0"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l">
              <a:lnSpc>
                <a:spcPct val="150000"/>
              </a:lnSpc>
            </a:pPr>
            <a:r>
              <a:rPr lang="zh-CN" altLang="en-US" sz="2000" b="1">
                <a:solidFill>
                  <a:schemeClr val="tx1"/>
                </a:solidFill>
                <a:latin typeface="华文楷体" panose="02010600040101010101" charset="-122"/>
                <a:ea typeface="华文楷体" panose="02010600040101010101" charset="-122"/>
                <a:sym typeface="+mn-ea"/>
              </a:rPr>
              <a:t>进入宋代，词的创作逐步蔚为大观，词终于在诗之外别树一帜，成为中国古代最为突出的文学体裁之一。因此，后人便把词看作是宋代最有代表性的文学，与唐代诗歌并列，而有了所谓“唐诗、宋词”的说法。</a:t>
            </a:r>
            <a:endPar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sym typeface="+mn-ea"/>
            </a:endParaRPr>
          </a:p>
        </p:txBody>
      </p:sp>
      <p:sp>
        <p:nvSpPr>
          <p:cNvPr id="58" name="Text Placeholder 7"/>
          <p:cNvSpPr txBox="1"/>
          <p:nvPr>
            <p:custDataLst>
              <p:tags r:id="rId9"/>
            </p:custDataLst>
          </p:nvPr>
        </p:nvSpPr>
        <p:spPr>
          <a:xfrm>
            <a:off x="4576445" y="5624830"/>
            <a:ext cx="298450" cy="1258570"/>
          </a:xfrm>
          <a:prstGeom prst="rect">
            <a:avLst/>
          </a:prstGeom>
        </p:spPr>
        <p:txBody>
          <a:bodyPr vert="horz" lIns="0" tIns="103866" rIns="0" bIns="103866" anchor="ctr"/>
          <a:lstStyle>
            <a:lvl1pPr marL="0" indent="0" algn="l"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l" defTabSz="1216025"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rPr>
              <a:t>分类</a:t>
            </a:r>
            <a:endParaRPr kumimoji="0" lang="zh-CN" altLang="en-US" sz="2000" b="0" i="0" u="none" strike="noStrike" kern="1200" cap="none" spc="0" normalizeH="0" baseline="0" noProof="0" dirty="0">
              <a:ln>
                <a:noFill/>
              </a:ln>
              <a:solidFill>
                <a:srgbClr val="000000">
                  <a:lumMod val="75000"/>
                  <a:lumOff val="25000"/>
                </a:srgbClr>
              </a:solidFill>
              <a:effectLst/>
              <a:uLnTx/>
              <a:uFillTx/>
              <a:latin typeface="华文行楷" panose="02010800040101010101" charset="-122"/>
              <a:ea typeface="华文行楷" panose="02010800040101010101" charset="-122"/>
              <a:sym typeface="Arial" panose="020B0604020202020204" pitchFamily="34" charset="0"/>
            </a:endParaRPr>
          </a:p>
        </p:txBody>
      </p:sp>
      <p:sp>
        <p:nvSpPr>
          <p:cNvPr id="59" name="Text Placeholder 2"/>
          <p:cNvSpPr txBox="1"/>
          <p:nvPr>
            <p:custDataLst>
              <p:tags r:id="rId10"/>
            </p:custDataLst>
          </p:nvPr>
        </p:nvSpPr>
        <p:spPr>
          <a:xfrm>
            <a:off x="5518542" y="5424595"/>
            <a:ext cx="4212566" cy="805693"/>
          </a:xfrm>
          <a:prstGeom prst="rect">
            <a:avLst/>
          </a:prstGeom>
        </p:spPr>
        <p:txBody>
          <a:bodyPr vert="horz" lIns="0" tIns="0" rIns="0" bIns="0"/>
          <a:lstStyle>
            <a:lvl1pPr marL="0" indent="0" algn="l" rtl="0" eaLnBrk="0" fontAlgn="base" hangingPunct="0">
              <a:lnSpc>
                <a:spcPct val="150000"/>
              </a:lnSpc>
              <a:spcBef>
                <a:spcPts val="0"/>
              </a:spcBef>
              <a:spcAft>
                <a:spcPct val="0"/>
              </a:spcAft>
              <a:buFont typeface="Arial" panose="020B0604020202020204" pitchFamily="34" charset="0"/>
              <a:buNone/>
              <a:defRPr sz="1000"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
                <a:srgbClr val="53FBFF"/>
              </a:buClr>
              <a:buSzTx/>
              <a:buFont typeface="Arial" panose="020B0604020202020204" pitchFamily="34" charset="0"/>
              <a:buNone/>
              <a:defRPr/>
            </a:pPr>
            <a:r>
              <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rPr>
              <a:t>宋词的分类大致有以下两种：</a:t>
            </a:r>
            <a:endPar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endParaRPr>
          </a:p>
          <a:p>
            <a:pPr marL="0" marR="0" lvl="0" indent="0" algn="l" defTabSz="914400" rtl="0" eaLnBrk="0" fontAlgn="base" latinLnBrk="0" hangingPunct="0">
              <a:lnSpc>
                <a:spcPct val="100000"/>
              </a:lnSpc>
              <a:spcBef>
                <a:spcPts val="0"/>
              </a:spcBef>
              <a:spcAft>
                <a:spcPct val="0"/>
              </a:spcAft>
              <a:buClr>
                <a:srgbClr val="53FBFF"/>
              </a:buClr>
              <a:buSzTx/>
              <a:buFont typeface="Arial" panose="020B0604020202020204" pitchFamily="34" charset="0"/>
              <a:buNone/>
              <a:defRPr/>
            </a:pPr>
            <a:r>
              <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rPr>
              <a:t>1、婉约派</a:t>
            </a:r>
            <a:endPar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endParaRPr>
          </a:p>
          <a:p>
            <a:pPr marL="0" marR="0" lvl="0" indent="0" algn="l" defTabSz="914400" rtl="0" eaLnBrk="0" fontAlgn="base" latinLnBrk="0" hangingPunct="0">
              <a:lnSpc>
                <a:spcPct val="100000"/>
              </a:lnSpc>
              <a:spcBef>
                <a:spcPts val="0"/>
              </a:spcBef>
              <a:spcAft>
                <a:spcPct val="0"/>
              </a:spcAft>
              <a:buClr>
                <a:srgbClr val="53FBFF"/>
              </a:buClr>
              <a:buSzTx/>
              <a:buFont typeface="Arial" panose="020B0604020202020204" pitchFamily="34" charset="0"/>
              <a:buNone/>
              <a:defRPr/>
            </a:pPr>
            <a:r>
              <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rPr>
              <a:t>2、豪放派</a:t>
            </a:r>
            <a:endParaRPr kumimoji="0" lang="zh-CN" altLang="en-US" sz="2000" b="1" i="0" u="none" strike="noStrike" kern="1200" cap="none" spc="0" normalizeH="0" baseline="0">
              <a:solidFill>
                <a:schemeClr val="tx1"/>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750"/>
                                        <p:tgtEl>
                                          <p:spTgt spid="5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750"/>
                                        <p:tgtEl>
                                          <p:spTgt spid="5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arn(inVertical)">
                                      <p:cBhvr>
                                        <p:cTn id="29" dur="750"/>
                                        <p:tgtEl>
                                          <p:spTgt spid="58"/>
                                        </p:tgtEl>
                                      </p:cBhvr>
                                    </p:animEffect>
                                  </p:childTnLst>
                                </p:cTn>
                              </p:par>
                            </p:childTnLst>
                          </p:cTn>
                        </p:par>
                        <p:par>
                          <p:cTn id="30" fill="hold">
                            <p:stCondLst>
                              <p:cond delay="1500"/>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55">
                                            <p:txEl>
                                              <p:pRg st="0" end="0"/>
                                            </p:txEl>
                                          </p:spTgt>
                                        </p:tgtEl>
                                        <p:attrNameLst>
                                          <p:attrName>style.visibility</p:attrName>
                                        </p:attrNameLst>
                                      </p:cBhvr>
                                      <p:to>
                                        <p:strVal val="visible"/>
                                      </p:to>
                                    </p:set>
                                    <p:anim calcmode="lin" valueType="num">
                                      <p:cBhvr>
                                        <p:cTn id="33" dur="2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34" dur="2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35" dur="200"/>
                                        <p:tgtEl>
                                          <p:spTgt spid="55">
                                            <p:txEl>
                                              <p:pRg st="0" end="0"/>
                                            </p:txEl>
                                          </p:spTgt>
                                        </p:tgtEl>
                                      </p:cBhvr>
                                    </p:animEffect>
                                  </p:childTnLst>
                                </p:cTn>
                              </p:par>
                              <p:par>
                                <p:cTn id="36" presetID="53" presetClass="entr" presetSubtype="16" fill="hold" grpId="0" nodeType="withEffect">
                                  <p:stCondLst>
                                    <p:cond delay="0"/>
                                  </p:stCondLst>
                                  <p:iterate type="lt">
                                    <p:tmPct val="10000"/>
                                  </p:iterate>
                                  <p:childTnLst>
                                    <p:set>
                                      <p:cBhvr>
                                        <p:cTn id="37" dur="1" fill="hold">
                                          <p:stCondLst>
                                            <p:cond delay="0"/>
                                          </p:stCondLst>
                                        </p:cTn>
                                        <p:tgtEl>
                                          <p:spTgt spid="57">
                                            <p:txEl>
                                              <p:pRg st="0" end="0"/>
                                            </p:txEl>
                                          </p:spTgt>
                                        </p:tgtEl>
                                        <p:attrNameLst>
                                          <p:attrName>style.visibility</p:attrName>
                                        </p:attrNameLst>
                                      </p:cBhvr>
                                      <p:to>
                                        <p:strVal val="visible"/>
                                      </p:to>
                                    </p:set>
                                    <p:anim calcmode="lin" valueType="num">
                                      <p:cBhvr>
                                        <p:cTn id="38" dur="2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39" dur="2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40" dur="200"/>
                                        <p:tgtEl>
                                          <p:spTgt spid="57">
                                            <p:txEl>
                                              <p:pRg st="0" end="0"/>
                                            </p:txEl>
                                          </p:spTgt>
                                        </p:tgtEl>
                                      </p:cBhvr>
                                    </p:animEffect>
                                  </p:childTnLst>
                                </p:cTn>
                              </p:par>
                              <p:par>
                                <p:cTn id="41" presetID="53" presetClass="entr" presetSubtype="16" fill="hold" grpId="0" nodeType="withEffect">
                                  <p:stCondLst>
                                    <p:cond delay="0"/>
                                  </p:stCondLst>
                                  <p:iterate type="lt">
                                    <p:tmPct val="10000"/>
                                  </p:iterate>
                                  <p:childTnLst>
                                    <p:set>
                                      <p:cBhvr>
                                        <p:cTn id="42" dur="1" fill="hold">
                                          <p:stCondLst>
                                            <p:cond delay="0"/>
                                          </p:stCondLst>
                                        </p:cTn>
                                        <p:tgtEl>
                                          <p:spTgt spid="59">
                                            <p:txEl>
                                              <p:pRg st="0" end="0"/>
                                            </p:txEl>
                                          </p:spTgt>
                                        </p:tgtEl>
                                        <p:attrNameLst>
                                          <p:attrName>style.visibility</p:attrName>
                                        </p:attrNameLst>
                                      </p:cBhvr>
                                      <p:to>
                                        <p:strVal val="visible"/>
                                      </p:to>
                                    </p:set>
                                    <p:anim calcmode="lin" valueType="num">
                                      <p:cBhvr>
                                        <p:cTn id="43" dur="2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44" dur="2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45" dur="200"/>
                                        <p:tgtEl>
                                          <p:spTgt spid="5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iterate type="lt">
                                    <p:tmPct val="10000"/>
                                  </p:iterate>
                                  <p:childTnLst>
                                    <p:set>
                                      <p:cBhvr>
                                        <p:cTn id="49" dur="1" fill="hold">
                                          <p:stCondLst>
                                            <p:cond delay="0"/>
                                          </p:stCondLst>
                                        </p:cTn>
                                        <p:tgtEl>
                                          <p:spTgt spid="59">
                                            <p:txEl>
                                              <p:pRg st="1" end="1"/>
                                            </p:txEl>
                                          </p:spTgt>
                                        </p:tgtEl>
                                        <p:attrNameLst>
                                          <p:attrName>style.visibility</p:attrName>
                                        </p:attrNameLst>
                                      </p:cBhvr>
                                      <p:to>
                                        <p:strVal val="visible"/>
                                      </p:to>
                                    </p:set>
                                    <p:anim calcmode="lin" valueType="num">
                                      <p:cBhvr>
                                        <p:cTn id="50" dur="200" fill="hold"/>
                                        <p:tgtEl>
                                          <p:spTgt spid="59">
                                            <p:txEl>
                                              <p:pRg st="1" end="1"/>
                                            </p:txEl>
                                          </p:spTgt>
                                        </p:tgtEl>
                                        <p:attrNameLst>
                                          <p:attrName>ppt_w</p:attrName>
                                        </p:attrNameLst>
                                      </p:cBhvr>
                                      <p:tavLst>
                                        <p:tav tm="0">
                                          <p:val>
                                            <p:fltVal val="0"/>
                                          </p:val>
                                        </p:tav>
                                        <p:tav tm="100000">
                                          <p:val>
                                            <p:strVal val="#ppt_w"/>
                                          </p:val>
                                        </p:tav>
                                      </p:tavLst>
                                    </p:anim>
                                    <p:anim calcmode="lin" valueType="num">
                                      <p:cBhvr>
                                        <p:cTn id="51" dur="200" fill="hold"/>
                                        <p:tgtEl>
                                          <p:spTgt spid="59">
                                            <p:txEl>
                                              <p:pRg st="1" end="1"/>
                                            </p:txEl>
                                          </p:spTgt>
                                        </p:tgtEl>
                                        <p:attrNameLst>
                                          <p:attrName>ppt_h</p:attrName>
                                        </p:attrNameLst>
                                      </p:cBhvr>
                                      <p:tavLst>
                                        <p:tav tm="0">
                                          <p:val>
                                            <p:fltVal val="0"/>
                                          </p:val>
                                        </p:tav>
                                        <p:tav tm="100000">
                                          <p:val>
                                            <p:strVal val="#ppt_h"/>
                                          </p:val>
                                        </p:tav>
                                      </p:tavLst>
                                    </p:anim>
                                    <p:animEffect transition="in" filter="fade">
                                      <p:cBhvr>
                                        <p:cTn id="52" dur="200"/>
                                        <p:tgtEl>
                                          <p:spTgt spid="5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iterate type="lt">
                                    <p:tmPct val="10000"/>
                                  </p:iterate>
                                  <p:childTnLst>
                                    <p:set>
                                      <p:cBhvr>
                                        <p:cTn id="56" dur="1" fill="hold">
                                          <p:stCondLst>
                                            <p:cond delay="0"/>
                                          </p:stCondLst>
                                        </p:cTn>
                                        <p:tgtEl>
                                          <p:spTgt spid="59">
                                            <p:txEl>
                                              <p:pRg st="2" end="2"/>
                                            </p:txEl>
                                          </p:spTgt>
                                        </p:tgtEl>
                                        <p:attrNameLst>
                                          <p:attrName>style.visibility</p:attrName>
                                        </p:attrNameLst>
                                      </p:cBhvr>
                                      <p:to>
                                        <p:strVal val="visible"/>
                                      </p:to>
                                    </p:set>
                                    <p:anim calcmode="lin" valueType="num">
                                      <p:cBhvr>
                                        <p:cTn id="57" dur="200" fill="hold"/>
                                        <p:tgtEl>
                                          <p:spTgt spid="59">
                                            <p:txEl>
                                              <p:pRg st="2" end="2"/>
                                            </p:txEl>
                                          </p:spTgt>
                                        </p:tgtEl>
                                        <p:attrNameLst>
                                          <p:attrName>ppt_w</p:attrName>
                                        </p:attrNameLst>
                                      </p:cBhvr>
                                      <p:tavLst>
                                        <p:tav tm="0">
                                          <p:val>
                                            <p:fltVal val="0"/>
                                          </p:val>
                                        </p:tav>
                                        <p:tav tm="100000">
                                          <p:val>
                                            <p:strVal val="#ppt_w"/>
                                          </p:val>
                                        </p:tav>
                                      </p:tavLst>
                                    </p:anim>
                                    <p:anim calcmode="lin" valueType="num">
                                      <p:cBhvr>
                                        <p:cTn id="58" dur="200" fill="hold"/>
                                        <p:tgtEl>
                                          <p:spTgt spid="59">
                                            <p:txEl>
                                              <p:pRg st="2" end="2"/>
                                            </p:txEl>
                                          </p:spTgt>
                                        </p:tgtEl>
                                        <p:attrNameLst>
                                          <p:attrName>ppt_h</p:attrName>
                                        </p:attrNameLst>
                                      </p:cBhvr>
                                      <p:tavLst>
                                        <p:tav tm="0">
                                          <p:val>
                                            <p:fltVal val="0"/>
                                          </p:val>
                                        </p:tav>
                                        <p:tav tm="100000">
                                          <p:val>
                                            <p:strVal val="#ppt_h"/>
                                          </p:val>
                                        </p:tav>
                                      </p:tavLst>
                                    </p:anim>
                                    <p:animEffect transition="in" filter="fade">
                                      <p:cBhvr>
                                        <p:cTn id="59" dur="200"/>
                                        <p:tgtEl>
                                          <p:spTgt spid="59">
                                            <p:txEl>
                                              <p:pRg st="2" end="2"/>
                                            </p:txEl>
                                          </p:spTgt>
                                        </p:tgtEl>
                                      </p:cBhvr>
                                    </p:animEffect>
                                  </p:childTnLst>
                                </p:cTn>
                              </p:par>
                            </p:childTnLst>
                          </p:cTn>
                        </p:par>
                        <p:par>
                          <p:cTn id="60" fill="hold">
                            <p:stCondLst>
                              <p:cond delay="280"/>
                            </p:stCondLst>
                            <p:childTnLst>
                              <p:par>
                                <p:cTn id="61" presetID="22" presetClass="entr" presetSubtype="4"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down)">
                                      <p:cBhvr>
                                        <p:cTn id="63"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bldLvl="0" animBg="1"/>
      <p:bldP spid="51" grpId="0" bldLvl="0" animBg="1"/>
      <p:bldP spid="52" grpId="0" bldLvl="0" animBg="1"/>
      <p:bldP spid="54" grpId="0"/>
      <p:bldP spid="55" grpId="0" build="p">
        <p:tmplLst>
          <p:tmpl lvl="1">
            <p:tnLst>
              <p:par>
                <p:cTn presetID="53" presetClass="entr" presetSubtype="16"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300" fill="hold"/>
                        <p:tgtEl>
                          <p:spTgt spid="55"/>
                        </p:tgtEl>
                        <p:attrNameLst>
                          <p:attrName>ppt_w</p:attrName>
                        </p:attrNameLst>
                      </p:cBhvr>
                      <p:tavLst>
                        <p:tav tm="0">
                          <p:val>
                            <p:fltVal val="0"/>
                          </p:val>
                        </p:tav>
                        <p:tav tm="100000">
                          <p:val>
                            <p:strVal val="#ppt_w"/>
                          </p:val>
                        </p:tav>
                      </p:tavLst>
                    </p:anim>
                    <p:anim calcmode="lin" valueType="num">
                      <p:cBhvr>
                        <p:cTn dur="300" fill="hold"/>
                        <p:tgtEl>
                          <p:spTgt spid="55"/>
                        </p:tgtEl>
                        <p:attrNameLst>
                          <p:attrName>ppt_h</p:attrName>
                        </p:attrNameLst>
                      </p:cBhvr>
                      <p:tavLst>
                        <p:tav tm="0">
                          <p:val>
                            <p:fltVal val="0"/>
                          </p:val>
                        </p:tav>
                        <p:tav tm="100000">
                          <p:val>
                            <p:strVal val="#ppt_h"/>
                          </p:val>
                        </p:tav>
                      </p:tavLst>
                    </p:anim>
                    <p:animEffect transition="in" filter="fade">
                      <p:cBhvr>
                        <p:cTn dur="300"/>
                        <p:tgtEl>
                          <p:spTgt spid="55"/>
                        </p:tgtEl>
                      </p:cBhvr>
                    </p:animEffect>
                  </p:childTnLst>
                </p:cTn>
              </p:par>
            </p:tnLst>
          </p:tmpl>
        </p:tmplLst>
      </p:bldP>
      <p:bldP spid="56" grpId="0"/>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300" fill="hold"/>
                        <p:tgtEl>
                          <p:spTgt spid="57"/>
                        </p:tgtEl>
                        <p:attrNameLst>
                          <p:attrName>ppt_w</p:attrName>
                        </p:attrNameLst>
                      </p:cBhvr>
                      <p:tavLst>
                        <p:tav tm="0">
                          <p:val>
                            <p:fltVal val="0"/>
                          </p:val>
                        </p:tav>
                        <p:tav tm="100000">
                          <p:val>
                            <p:strVal val="#ppt_w"/>
                          </p:val>
                        </p:tav>
                      </p:tavLst>
                    </p:anim>
                    <p:anim calcmode="lin" valueType="num">
                      <p:cBhvr>
                        <p:cTn dur="300" fill="hold"/>
                        <p:tgtEl>
                          <p:spTgt spid="57"/>
                        </p:tgtEl>
                        <p:attrNameLst>
                          <p:attrName>ppt_h</p:attrName>
                        </p:attrNameLst>
                      </p:cBhvr>
                      <p:tavLst>
                        <p:tav tm="0">
                          <p:val>
                            <p:fltVal val="0"/>
                          </p:val>
                        </p:tav>
                        <p:tav tm="100000">
                          <p:val>
                            <p:strVal val="#ppt_h"/>
                          </p:val>
                        </p:tav>
                      </p:tavLst>
                    </p:anim>
                    <p:animEffect transition="in" filter="fade">
                      <p:cBhvr>
                        <p:cTn dur="300"/>
                        <p:tgtEl>
                          <p:spTgt spid="57"/>
                        </p:tgtEl>
                      </p:cBhvr>
                    </p:animEffect>
                  </p:childTnLst>
                </p:cTn>
              </p:par>
            </p:tnLst>
          </p:tmpl>
        </p:tmplLst>
      </p:bldP>
      <p:bldP spid="58" grpId="0"/>
      <p:bldP spid="59" grpId="0" build="p">
        <p:tmplLst>
          <p:tmpl lvl="1">
            <p:tnLst>
              <p:par>
                <p:cTn presetID="53" presetClass="entr" presetSubtype="16"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p:cTn dur="300" fill="hold"/>
                        <p:tgtEl>
                          <p:spTgt spid="59"/>
                        </p:tgtEl>
                        <p:attrNameLst>
                          <p:attrName>ppt_w</p:attrName>
                        </p:attrNameLst>
                      </p:cBhvr>
                      <p:tavLst>
                        <p:tav tm="0">
                          <p:val>
                            <p:fltVal val="0"/>
                          </p:val>
                        </p:tav>
                        <p:tav tm="100000">
                          <p:val>
                            <p:strVal val="#ppt_w"/>
                          </p:val>
                        </p:tav>
                      </p:tavLst>
                    </p:anim>
                    <p:anim calcmode="lin" valueType="num">
                      <p:cBhvr>
                        <p:cTn dur="300" fill="hold"/>
                        <p:tgtEl>
                          <p:spTgt spid="59"/>
                        </p:tgtEl>
                        <p:attrNameLst>
                          <p:attrName>ppt_h</p:attrName>
                        </p:attrNameLst>
                      </p:cBhvr>
                      <p:tavLst>
                        <p:tav tm="0">
                          <p:val>
                            <p:fltVal val="0"/>
                          </p:val>
                        </p:tav>
                        <p:tav tm="100000">
                          <p:val>
                            <p:strVal val="#ppt_h"/>
                          </p:val>
                        </p:tav>
                      </p:tavLst>
                    </p:anim>
                    <p:animEffect transition="in" filter="fade">
                      <p:cBhvr>
                        <p:cTn dur="300"/>
                        <p:tgtEl>
                          <p:spTgt spid="59"/>
                        </p:tgtEl>
                      </p:cBhvr>
                    </p:animEffect>
                  </p:childTnLst>
                </p:cTn>
              </p:par>
            </p:tnLst>
          </p:tmpl>
        </p:tmplLst>
      </p:b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98195" y="-694055"/>
            <a:ext cx="10941050" cy="7289800"/>
          </a:xfrm>
          <a:prstGeom prst="rect">
            <a:avLst/>
          </a:prstGeom>
          <a:noFill/>
        </p:spPr>
        <p:txBody>
          <a:bodyPr wrap="square" rtlCol="0" anchor="ctr">
            <a:noAutofit/>
          </a:bodyPr>
          <a:p>
            <a:pPr algn="ctr">
              <a:lnSpc>
                <a:spcPct val="120000"/>
              </a:lnSpc>
            </a:pPr>
            <a:r>
              <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不同点</a:t>
            </a:r>
            <a:endParaRPr lang="zh-CN" altLang="en-US" sz="4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32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表现手法侧重点</a:t>
            </a:r>
            <a:endParaRPr lang="zh-CN" altLang="en-US" sz="32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《念奴娇</a:t>
            </a:r>
            <a:r>
              <a:rPr lang="ja-JP"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b="1"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赤壁怀古》：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除了用典，还运用了烘托和映衬的手法，如</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乱石穿空，惊涛拍岸，卷起千堆雪</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，通过对赤壁雄奇景色的描写，烘托出古战场的磅礴气势，为下文塑造周瑜的英雄形象做铺垫；同时以周瑜的年轻有为映衬自己的老大无成。</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endParaRPr lang="zh-CN" altLang="en-US" sz="10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a:p>
            <a:pPr>
              <a:lnSpc>
                <a:spcPct val="120000"/>
              </a:lnSpc>
            </a:pPr>
            <a:r>
              <a:rPr lang="zh-CN" altLang="en-US" sz="2800" b="1" dirty="0" smtClean="0">
                <a:solidFill>
                  <a:schemeClr val="tx1">
                    <a:lumMod val="75000"/>
                    <a:lumOff val="25000"/>
                  </a:schemeClr>
                </a:solidFill>
                <a:effectLst/>
                <a:latin typeface="华文楷体" panose="02010600040101010101" charset="-122"/>
                <a:ea typeface="华文楷体" panose="02010600040101010101" charset="-122"/>
                <a:cs typeface="华文楷体" panose="02010600040101010101" charset="-122"/>
              </a:rPr>
              <a:t>《永遇乐</a:t>
            </a:r>
            <a:r>
              <a:rPr lang="ja-JP" altLang="en-US" sz="2800" b="1" dirty="0" smtClean="0">
                <a:solidFill>
                  <a:schemeClr val="tx1">
                    <a:lumMod val="75000"/>
                    <a:lumOff val="25000"/>
                  </a:schemeClr>
                </a:solidFill>
                <a:effectLst/>
                <a:latin typeface="华文楷体" panose="02010600040101010101" charset="-122"/>
                <a:ea typeface="华文楷体" panose="02010600040101010101" charset="-122"/>
                <a:cs typeface="华文楷体" panose="02010600040101010101" charset="-122"/>
              </a:rPr>
              <a:t>・</a:t>
            </a:r>
            <a:r>
              <a:rPr lang="zh-CN" altLang="en-US" sz="2800" b="1" dirty="0" smtClean="0">
                <a:solidFill>
                  <a:schemeClr val="tx1">
                    <a:lumMod val="75000"/>
                    <a:lumOff val="25000"/>
                  </a:schemeClr>
                </a:solidFill>
                <a:effectLst/>
                <a:latin typeface="华文楷体" panose="02010600040101010101" charset="-122"/>
                <a:ea typeface="华文楷体" panose="02010600040101010101" charset="-122"/>
                <a:cs typeface="华文楷体" panose="02010600040101010101" charset="-122"/>
              </a:rPr>
              <a:t>京口北固亭怀古》：</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在运用典故方面更为密集和复杂，且对历史事件和人物的评价更为直接，通过对不同历史人物的褒贬，来表达自己的政治主张和对现实的看法，如借刘义隆</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元嘉草草，封狼居胥，赢得仓皇北顾</a:t>
            </a:r>
            <a:r>
              <a:rPr lang="en-US" altLang="zh-CN"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 </a:t>
            </a:r>
            <a:r>
              <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rPr>
              <a:t>的典故，告诫南宋统治者不要草率北伐。</a:t>
            </a:r>
            <a:endParaRPr lang="zh-CN" altLang="en-US" sz="2800" dirty="0" smtClean="0">
              <a:solidFill>
                <a:schemeClr val="tx1">
                  <a:lumMod val="75000"/>
                  <a:lumOff val="25000"/>
                </a:schemeClr>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40845" y="1623526"/>
            <a:ext cx="1757680" cy="1861185"/>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07</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17495" y="2705735"/>
            <a:ext cx="4034155" cy="77914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0">
                <a:latin typeface="华文新魏" panose="02010800040101010101" pitchFamily="2" charset="-122"/>
                <a:ea typeface="华文新魏" panose="02010800040101010101" pitchFamily="2" charset="-122"/>
                <a:sym typeface="+mn-ea"/>
              </a:rPr>
              <a:t>感知形象</a:t>
            </a:r>
            <a:endParaRPr kumimoji="0" lang="zh-CN" altLang="en-US" sz="8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60295" y="593090"/>
            <a:ext cx="8006080" cy="5488305"/>
          </a:xfrm>
          <a:prstGeom prst="rect">
            <a:avLst/>
          </a:prstGeom>
          <a:noFill/>
        </p:spPr>
        <p:txBody>
          <a:bodyPr wrap="square">
            <a:spAutoFit/>
          </a:bodyPr>
          <a:p>
            <a:pPr algn="ctr">
              <a:lnSpc>
                <a:spcPct val="150000"/>
              </a:lnSpc>
            </a:pPr>
            <a:r>
              <a:rPr lang="zh-CN" altLang="en-US" sz="4000">
                <a:latin typeface="楷体" panose="02010609060101010101" pitchFamily="49" charset="-122"/>
                <a:ea typeface="楷体" panose="02010609060101010101" pitchFamily="49" charset="-122"/>
              </a:rPr>
              <a:t>这首词借“怀古”，</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赞扬孙权、刘裕的抗敌业绩，讽刺南宋统治者仓促北伐的冒险行动，</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表达自己北伐抗敌的迫切愿望</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和不受重用、报国无路、壮志难酬的悲愤之情。</a:t>
            </a:r>
            <a:endParaRPr lang="zh-CN" altLang="en-US" sz="400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368550" y="521335"/>
            <a:ext cx="8011160" cy="5779770"/>
          </a:xfrm>
          <a:prstGeom prst="rect">
            <a:avLst/>
          </a:prstGeom>
          <a:noFill/>
        </p:spPr>
        <p:txBody>
          <a:bodyPr wrap="square">
            <a:spAutoFit/>
          </a:bodyPr>
          <a:p>
            <a:pPr algn="ctr">
              <a:lnSpc>
                <a:spcPct val="150000"/>
              </a:lnSpc>
            </a:pPr>
            <a:r>
              <a:rPr lang="zh-CN" altLang="en-US" sz="3600">
                <a:latin typeface="楷体" panose="02010609060101010101" pitchFamily="49" charset="-122"/>
                <a:ea typeface="楷体" panose="02010609060101010101" pitchFamily="49" charset="-122"/>
              </a:rPr>
              <a:t>四十三年，犹记山河破碎，心中难安。</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四十三年，近二十年被“闲置”，</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面对相似的处境，</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无论是与个人和解的还是向时代发问，</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这都是个人对生命的追求与选择，</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在诗词中我们感受到词人的情感，</a:t>
            </a:r>
            <a:endParaRPr lang="en-US" altLang="zh-CN" sz="3600">
              <a:latin typeface="楷体" panose="02010609060101010101" pitchFamily="49" charset="-122"/>
              <a:ea typeface="楷体" panose="02010609060101010101" pitchFamily="49" charset="-122"/>
            </a:endParaRPr>
          </a:p>
          <a:p>
            <a:pPr algn="ctr">
              <a:lnSpc>
                <a:spcPct val="150000"/>
              </a:lnSpc>
            </a:pPr>
            <a:r>
              <a:rPr lang="zh-CN" altLang="en-US" sz="3600">
                <a:latin typeface="楷体" panose="02010609060101010101" pitchFamily="49" charset="-122"/>
                <a:ea typeface="楷体" panose="02010609060101010101" pitchFamily="49" charset="-122"/>
              </a:rPr>
              <a:t>感受到词人生命的力量感。</a:t>
            </a:r>
            <a:endParaRPr lang="en-US" altLang="zh-CN" sz="360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65630" y="469900"/>
            <a:ext cx="9220835" cy="5528310"/>
          </a:xfrm>
          <a:prstGeom prst="rect">
            <a:avLst/>
          </a:prstGeom>
          <a:noFill/>
        </p:spPr>
        <p:txBody>
          <a:bodyPr wrap="square">
            <a:spAutoFit/>
          </a:bodyPr>
          <a:p>
            <a:pPr algn="ctr">
              <a:lnSpc>
                <a:spcPct val="150000"/>
              </a:lnSpc>
            </a:pPr>
            <a:r>
              <a:rPr lang="zh-CN" altLang="en-US" sz="4000">
                <a:latin typeface="楷体" panose="02010609060101010101" pitchFamily="49" charset="-122"/>
                <a:ea typeface="楷体" panose="02010609060101010101" pitchFamily="49" charset="-122"/>
              </a:rPr>
              <a:t>“北伐抗金”是辛弃疾一生的梦，</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也是他人生的底色，</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纵使他为此痛苦挣扎，</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直至今天，</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我们仍能感到一种凛然之气和磅礴之势，</a:t>
            </a:r>
            <a:endParaRPr lang="en-US" altLang="zh-CN" sz="4000">
              <a:latin typeface="楷体" panose="02010609060101010101" pitchFamily="49" charset="-122"/>
              <a:ea typeface="楷体" panose="02010609060101010101" pitchFamily="49" charset="-122"/>
            </a:endParaRPr>
          </a:p>
          <a:p>
            <a:pPr algn="ctr">
              <a:lnSpc>
                <a:spcPct val="150000"/>
              </a:lnSpc>
            </a:pPr>
            <a:r>
              <a:rPr lang="zh-CN" altLang="en-US" sz="4000">
                <a:latin typeface="楷体" panose="02010609060101010101" pitchFamily="49" charset="-122"/>
                <a:ea typeface="楷体" panose="02010609060101010101" pitchFamily="49" charset="-122"/>
              </a:rPr>
              <a:t>那是独属于辛弃疾的生命的诗意</a:t>
            </a:r>
            <a:r>
              <a:rPr lang="zh-CN" altLang="en-US" sz="4000"/>
              <a:t>！ </a:t>
            </a:r>
            <a:endParaRPr lang="zh-CN" altLang="en-US" sz="4000"/>
          </a:p>
        </p:txBody>
      </p:sp>
    </p:spTree>
  </p:cSld>
  <p:clrMapOvr>
    <a:masterClrMapping/>
  </p:clrMapOvr>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014903" y="2820846"/>
            <a:ext cx="6024880" cy="186118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rPr>
              <a:t>感谢观看</a:t>
            </a:r>
            <a:endParaRPr kumimoji="0" lang="zh-CN" altLang="en-US" sz="11500" b="0" i="0" u="none" strike="noStrike" kern="1200" cap="none" spc="0" normalizeH="0" baseline="0" noProof="0" dirty="0" smtClean="0">
              <a:ln>
                <a:noFill/>
              </a:ln>
              <a:solidFill>
                <a:srgbClr val="000000"/>
              </a:solidFill>
              <a:effectLst/>
              <a:uLnTx/>
              <a:uFillTx/>
              <a:latin typeface="华文行楷" panose="02010800040101010101" charset="-122"/>
              <a:ea typeface="华文行楷" panose="02010800040101010101" charset="-122"/>
              <a:cs typeface="+mn-cs"/>
            </a:endParaRPr>
          </a:p>
        </p:txBody>
      </p:sp>
      <p:pic>
        <p:nvPicPr>
          <p:cNvPr id="22" name="图片 21"/>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7249215" y="1853212"/>
            <a:ext cx="1538514" cy="666728"/>
          </a:xfrm>
          <a:prstGeom prst="rect">
            <a:avLst/>
          </a:prstGeom>
        </p:spPr>
      </p:pic>
      <p:pic>
        <p:nvPicPr>
          <p:cNvPr id="23" name="图片 22"/>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9062" y="4909905"/>
            <a:ext cx="865213" cy="661189"/>
          </a:xfrm>
          <a:prstGeom prst="rect">
            <a:avLst/>
          </a:prstGeom>
        </p:spPr>
      </p:pic>
      <p:pic>
        <p:nvPicPr>
          <p:cNvPr id="24" name="图片 2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628075" y="2037681"/>
            <a:ext cx="1522355" cy="1163372"/>
          </a:xfrm>
          <a:prstGeom prst="rect">
            <a:avLst/>
          </a:prstGeom>
        </p:spPr>
      </p:pic>
      <p:sp>
        <p:nvSpPr>
          <p:cNvPr id="29" name="矩形 28"/>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5322275" y="1632294"/>
            <a:ext cx="417512" cy="417513"/>
          </a:xfrm>
          <a:prstGeom prst="ellipse">
            <a:avLst/>
          </a:prstGeom>
          <a:solidFill>
            <a:srgbClr val="A5DA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椭圆 4"/>
          <p:cNvSpPr/>
          <p:nvPr/>
        </p:nvSpPr>
        <p:spPr>
          <a:xfrm>
            <a:off x="5137750" y="991093"/>
            <a:ext cx="328612" cy="33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椭圆 5"/>
          <p:cNvSpPr/>
          <p:nvPr/>
        </p:nvSpPr>
        <p:spPr>
          <a:xfrm flipH="1">
            <a:off x="577236" y="1802158"/>
            <a:ext cx="554039" cy="5524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椭圆 6"/>
          <p:cNvSpPr/>
          <p:nvPr/>
        </p:nvSpPr>
        <p:spPr>
          <a:xfrm>
            <a:off x="5535009" y="2878477"/>
            <a:ext cx="206375" cy="20478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椭圆 7"/>
          <p:cNvSpPr/>
          <p:nvPr/>
        </p:nvSpPr>
        <p:spPr>
          <a:xfrm rot="11047877">
            <a:off x="2217123" y="5875688"/>
            <a:ext cx="165100" cy="165100"/>
          </a:xfrm>
          <a:prstGeom prst="ellipse">
            <a:avLst/>
          </a:prstGeom>
          <a:solidFill>
            <a:srgbClr val="7AC5A3"/>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椭圆 8"/>
          <p:cNvSpPr/>
          <p:nvPr/>
        </p:nvSpPr>
        <p:spPr>
          <a:xfrm>
            <a:off x="1607525" y="4961282"/>
            <a:ext cx="603251" cy="60325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椭圆 9"/>
          <p:cNvSpPr/>
          <p:nvPr/>
        </p:nvSpPr>
        <p:spPr>
          <a:xfrm flipV="1">
            <a:off x="3071816" y="5715342"/>
            <a:ext cx="679451" cy="679451"/>
          </a:xfrm>
          <a:prstGeom prst="ellipse">
            <a:avLst/>
          </a:prstGeom>
          <a:solidFill>
            <a:srgbClr val="A5DA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椭圆 10"/>
          <p:cNvSpPr/>
          <p:nvPr/>
        </p:nvSpPr>
        <p:spPr>
          <a:xfrm>
            <a:off x="855060" y="5035888"/>
            <a:ext cx="287337" cy="287339"/>
          </a:xfrm>
          <a:prstGeom prst="ellipse">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flipH="1">
            <a:off x="2936752" y="5386645"/>
            <a:ext cx="301625" cy="301625"/>
          </a:xfrm>
          <a:prstGeom prst="ellipse">
            <a:avLst/>
          </a:prstGeom>
          <a:solidFill>
            <a:srgbClr val="DB99A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flipH="1">
            <a:off x="4695209" y="5080342"/>
            <a:ext cx="231775" cy="233362"/>
          </a:xfrm>
          <a:prstGeom prst="ellipse">
            <a:avLst/>
          </a:prstGeom>
          <a:solidFill>
            <a:srgbClr val="73CDE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椭圆 13"/>
          <p:cNvSpPr/>
          <p:nvPr/>
        </p:nvSpPr>
        <p:spPr>
          <a:xfrm>
            <a:off x="3888762" y="5462930"/>
            <a:ext cx="250825" cy="2524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237508" y="3583339"/>
            <a:ext cx="942975" cy="9477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672" rIns="91342" bIns="45672" anchor="ctr"/>
          <a:lstStyle/>
          <a:p>
            <a:pPr marL="0" marR="0" lvl="0" indent="0" algn="ctr" defTabSz="121729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custDataLst>
              <p:tags r:id="rId1"/>
            </p:custDataLst>
          </p:nvPr>
        </p:nvSpPr>
        <p:spPr bwMode="auto">
          <a:xfrm>
            <a:off x="1788795" y="2397760"/>
            <a:ext cx="3135630" cy="3571875"/>
          </a:xfrm>
          <a:prstGeom prst="rect">
            <a:avLst/>
          </a:prstGeom>
        </p:spPr>
        <p:txBody>
          <a:bodyPr wrap="square">
            <a:noAutofit/>
          </a:bodyPr>
          <a:lstStyle/>
          <a:p>
            <a:pPr algn="ctr">
              <a:lnSpc>
                <a:spcPct val="150000"/>
              </a:lnSpc>
            </a:pPr>
            <a:r>
              <a:rPr lang="zh-CN" altLang="en-US" sz="2800" b="1">
                <a:latin typeface="华文楷体" panose="02010600040101010101" charset="-122"/>
                <a:ea typeface="华文楷体" panose="02010600040101010101" charset="-122"/>
                <a:sym typeface="+mn-ea"/>
              </a:rPr>
              <a:t>内容侧重儿女风情，</a:t>
            </a:r>
            <a:endParaRPr lang="en-US" altLang="zh-CN" sz="2800" b="1">
              <a:latin typeface="华文楷体" panose="02010600040101010101" charset="-122"/>
              <a:ea typeface="华文楷体" panose="02010600040101010101" charset="-122"/>
            </a:endParaRPr>
          </a:p>
          <a:p>
            <a:pPr algn="ctr">
              <a:lnSpc>
                <a:spcPct val="150000"/>
              </a:lnSpc>
            </a:pPr>
            <a:r>
              <a:rPr lang="zh-CN" altLang="en-US" sz="2800" b="1">
                <a:latin typeface="华文楷体" panose="02010600040101010101" charset="-122"/>
                <a:ea typeface="华文楷体" panose="02010600040101010101" charset="-122"/>
                <a:sym typeface="+mn-ea"/>
              </a:rPr>
              <a:t>结构深细缜密，</a:t>
            </a:r>
            <a:endParaRPr lang="en-US" altLang="zh-CN" sz="2800" b="1">
              <a:latin typeface="华文楷体" panose="02010600040101010101" charset="-122"/>
              <a:ea typeface="华文楷体" panose="02010600040101010101" charset="-122"/>
            </a:endParaRPr>
          </a:p>
          <a:p>
            <a:pPr algn="ctr">
              <a:lnSpc>
                <a:spcPct val="150000"/>
              </a:lnSpc>
            </a:pPr>
            <a:r>
              <a:rPr lang="zh-CN" altLang="en-US" sz="2800" b="1">
                <a:latin typeface="华文楷体" panose="02010600040101010101" charset="-122"/>
                <a:ea typeface="华文楷体" panose="02010600040101010101" charset="-122"/>
                <a:sym typeface="+mn-ea"/>
              </a:rPr>
              <a:t>重视音律谐婉，</a:t>
            </a:r>
            <a:endParaRPr lang="en-US" altLang="zh-CN" sz="2800" b="1">
              <a:latin typeface="华文楷体" panose="02010600040101010101" charset="-122"/>
              <a:ea typeface="华文楷体" panose="02010600040101010101" charset="-122"/>
            </a:endParaRPr>
          </a:p>
          <a:p>
            <a:pPr algn="ctr">
              <a:lnSpc>
                <a:spcPct val="150000"/>
              </a:lnSpc>
            </a:pPr>
            <a:r>
              <a:rPr lang="zh-CN" altLang="en-US" sz="2800" b="1">
                <a:latin typeface="华文楷体" panose="02010600040101010101" charset="-122"/>
                <a:ea typeface="华文楷体" panose="02010600040101010101" charset="-122"/>
                <a:sym typeface="+mn-ea"/>
              </a:rPr>
              <a:t>语言圆润，</a:t>
            </a:r>
            <a:endParaRPr lang="en-US" altLang="zh-CN" sz="2800" b="1">
              <a:latin typeface="华文楷体" panose="02010600040101010101" charset="-122"/>
              <a:ea typeface="华文楷体" panose="02010600040101010101" charset="-122"/>
            </a:endParaRPr>
          </a:p>
          <a:p>
            <a:pPr algn="ctr">
              <a:lnSpc>
                <a:spcPct val="150000"/>
              </a:lnSpc>
            </a:pPr>
            <a:r>
              <a:rPr lang="zh-CN" altLang="en-US" sz="2800" b="1">
                <a:latin typeface="华文楷体" panose="02010600040101010101" charset="-122"/>
                <a:ea typeface="华文楷体" panose="02010600040101010101" charset="-122"/>
                <a:sym typeface="+mn-ea"/>
              </a:rPr>
              <a:t>清新绮丽，</a:t>
            </a:r>
            <a:endParaRPr lang="en-US" altLang="zh-CN" sz="2800" b="1">
              <a:latin typeface="华文楷体" panose="02010600040101010101" charset="-122"/>
              <a:ea typeface="华文楷体" panose="02010600040101010101" charset="-122"/>
            </a:endParaRPr>
          </a:p>
          <a:p>
            <a:pPr algn="ctr">
              <a:lnSpc>
                <a:spcPct val="150000"/>
              </a:lnSpc>
            </a:pPr>
            <a:r>
              <a:rPr lang="zh-CN" altLang="en-US" sz="2800" b="1">
                <a:latin typeface="华文楷体" panose="02010600040101010101" charset="-122"/>
                <a:ea typeface="华文楷体" panose="02010600040101010101" charset="-122"/>
                <a:sym typeface="+mn-ea"/>
              </a:rPr>
              <a:t>具有一种柔婉之美。</a:t>
            </a:r>
            <a:endParaRPr kumimoji="0" lang="zh-CN" altLang="en-US" sz="2800" b="1" i="0" u="none" strike="noStrike" kern="1200" cap="none" spc="0" normalizeH="0" baseline="0" noProof="0" dirty="0">
              <a:ln>
                <a:noFill/>
              </a:ln>
              <a:solidFill>
                <a:srgbClr val="000000"/>
              </a:solidFill>
              <a:effectLst/>
              <a:uLnTx/>
              <a:uFillTx/>
              <a:latin typeface="华文楷体" panose="02010600040101010101" charset="-122"/>
              <a:ea typeface="华文楷体" panose="02010600040101010101" charset="-122"/>
              <a:cs typeface="Arial" panose="020B0604020202020204" pitchFamily="34" charset="0"/>
              <a:sym typeface="+mn-ea"/>
            </a:endParaRPr>
          </a:p>
        </p:txBody>
      </p:sp>
      <p:pic>
        <p:nvPicPr>
          <p:cNvPr id="25" name="图片 24"/>
          <p:cNvPicPr>
            <a:picLocks noChangeAspect="1"/>
          </p:cNvPicPr>
          <p:nvPr/>
        </p:nvPicPr>
        <p:blipFill>
          <a:blip r:embed="rId2">
            <a:duotone>
              <a:prstClr val="black"/>
              <a:schemeClr val="accent3">
                <a:tint val="45000"/>
                <a:satMod val="400000"/>
              </a:schemeClr>
            </a:duotone>
          </a:blip>
          <a:srcRect l="15987" t="309" r="20936" b="54406"/>
          <a:stretch>
            <a:fillRect/>
          </a:stretch>
        </p:blipFill>
        <p:spPr>
          <a:xfrm rot="1986105">
            <a:off x="4369993" y="3946945"/>
            <a:ext cx="1433404" cy="1433404"/>
          </a:xfrm>
          <a:custGeom>
            <a:avLst/>
            <a:gdLst>
              <a:gd name="connsiteX0" fmla="*/ 1238250 w 2476500"/>
              <a:gd name="connsiteY0" fmla="*/ 0 h 2476500"/>
              <a:gd name="connsiteX1" fmla="*/ 2476500 w 2476500"/>
              <a:gd name="connsiteY1" fmla="*/ 1238250 h 2476500"/>
              <a:gd name="connsiteX2" fmla="*/ 1238250 w 2476500"/>
              <a:gd name="connsiteY2" fmla="*/ 2476500 h 2476500"/>
              <a:gd name="connsiteX3" fmla="*/ 0 w 2476500"/>
              <a:gd name="connsiteY3" fmla="*/ 1238250 h 2476500"/>
              <a:gd name="connsiteX4" fmla="*/ 1238250 w 2476500"/>
              <a:gd name="connsiteY4" fmla="*/ 0 h 247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2476500">
                <a:moveTo>
                  <a:pt x="1238250" y="0"/>
                </a:moveTo>
                <a:cubicBezTo>
                  <a:pt x="1922117" y="0"/>
                  <a:pt x="2476500" y="554383"/>
                  <a:pt x="2476500" y="1238250"/>
                </a:cubicBezTo>
                <a:cubicBezTo>
                  <a:pt x="2476500" y="1922117"/>
                  <a:pt x="1922117" y="2476500"/>
                  <a:pt x="1238250" y="2476500"/>
                </a:cubicBezTo>
                <a:cubicBezTo>
                  <a:pt x="554383" y="2476500"/>
                  <a:pt x="0" y="1922117"/>
                  <a:pt x="0" y="1238250"/>
                </a:cubicBezTo>
                <a:cubicBezTo>
                  <a:pt x="0" y="554383"/>
                  <a:pt x="554383" y="0"/>
                  <a:pt x="1238250" y="0"/>
                </a:cubicBezTo>
                <a:close/>
              </a:path>
            </a:pathLst>
          </a:custGeom>
        </p:spPr>
      </p:pic>
      <p:sp>
        <p:nvSpPr>
          <p:cNvPr id="29" name="矩形 28"/>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9717" y1="21387" x2="59717" y2="21387"/>
                        <a14:foregroundMark x1="71045" y1="32080" x2="71045" y2="32080"/>
                        <a14:foregroundMark x1="53027" y1="41553" x2="53027" y2="41553"/>
                        <a14:foregroundMark x1="56592" y1="45898" x2="56592" y2="45898"/>
                        <a14:foregroundMark x1="67773" y1="41846" x2="67773" y2="41846"/>
                        <a14:foregroundMark x1="60205" y1="46533" x2="60205" y2="46533"/>
                        <a14:backgroundMark x1="47021" y1="34131" x2="47021" y2="34131"/>
                        <a14:backgroundMark x1="63916" y1="44629" x2="63916" y2="44629"/>
                        <a14:backgroundMark x1="41895" y1="44189" x2="41895" y2="44189"/>
                      </a14:backgroundRemoval>
                    </a14:imgEffect>
                  </a14:imgLayer>
                </a14:imgProps>
              </a:ext>
            </a:extLst>
          </a:blip>
          <a:stretch>
            <a:fillRect/>
          </a:stretch>
        </p:blipFill>
        <p:spPr>
          <a:xfrm>
            <a:off x="-170815" y="0"/>
            <a:ext cx="3409315" cy="3409315"/>
          </a:xfrm>
          <a:prstGeom prst="rect">
            <a:avLst/>
          </a:prstGeom>
        </p:spPr>
      </p:pic>
      <p:pic>
        <p:nvPicPr>
          <p:cNvPr id="19" name="图片 1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332" y1="28516" x2="40332" y2="28516"/>
                        <a14:foregroundMark x1="58154" y1="24512" x2="58154" y2="24512"/>
                        <a14:foregroundMark x1="48877" y1="39990" x2="48877" y2="39990"/>
                        <a14:foregroundMark x1="61572" y1="35791" x2="61572" y2="35791"/>
                        <a14:foregroundMark x1="53223" y1="60303" x2="53223" y2="60303"/>
                        <a14:foregroundMark x1="33691" y1="42480" x2="33691" y2="42480"/>
                        <a14:foregroundMark x1="38477" y1="59082" x2="38477" y2="59082"/>
                        <a14:foregroundMark x1="41260" y1="50244" x2="41260" y2="50244"/>
                      </a14:backgroundRemoval>
                    </a14:imgEffect>
                  </a14:imgLayer>
                </a14:imgProps>
              </a:ext>
            </a:extLst>
          </a:blip>
          <a:stretch>
            <a:fillRect/>
          </a:stretch>
        </p:blipFill>
        <p:spPr>
          <a:xfrm>
            <a:off x="3072130" y="0"/>
            <a:ext cx="3380105" cy="3380105"/>
          </a:xfrm>
          <a:prstGeom prst="rect">
            <a:avLst/>
          </a:prstGeom>
        </p:spPr>
      </p:pic>
      <p:pic>
        <p:nvPicPr>
          <p:cNvPr id="22" name="图片 2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131" y1="39063" x2="34131" y2="39063"/>
                        <a14:foregroundMark x1="43896" y1="43896" x2="43896" y2="43896"/>
                        <a14:foregroundMark x1="56445" y1="27441" x2="56445" y2="27441"/>
                        <a14:foregroundMark x1="31494" y1="60156" x2="31494" y2="60156"/>
                        <a14:foregroundMark x1="39893" y1="55176" x2="39893" y2="55176"/>
                        <a14:foregroundMark x1="45459" y1="53955" x2="45459" y2="53955"/>
                        <a14:foregroundMark x1="58008" y1="49756" x2="58008" y2="49756"/>
                      </a14:backgroundRemoval>
                    </a14:imgEffect>
                  </a14:imgLayer>
                </a14:imgProps>
              </a:ext>
            </a:extLst>
          </a:blip>
          <a:stretch>
            <a:fillRect/>
          </a:stretch>
        </p:blipFill>
        <p:spPr>
          <a:xfrm>
            <a:off x="1724025" y="72390"/>
            <a:ext cx="3218815" cy="3218815"/>
          </a:xfrm>
          <a:prstGeom prst="rect">
            <a:avLst/>
          </a:prstGeom>
        </p:spPr>
      </p:pic>
      <p:pic>
        <p:nvPicPr>
          <p:cNvPr id="30" name="图片 29"/>
          <p:cNvPicPr>
            <a:picLocks noChangeAspect="1"/>
          </p:cNvPicPr>
          <p:nvPr/>
        </p:nvPicPr>
        <p:blipFill>
          <a:blip r:embed="rId9"/>
          <a:stretch>
            <a:fillRect/>
          </a:stretch>
        </p:blipFill>
        <p:spPr>
          <a:xfrm>
            <a:off x="7365365" y="763905"/>
            <a:ext cx="2832100" cy="5106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30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3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6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6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6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6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6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30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30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53" presetClass="entr" presetSubtype="16" fill="hold" grpId="0" nodeType="afterEffect">
                                  <p:stCondLst>
                                    <p:cond delay="0"/>
                                  </p:stCondLst>
                                  <p:iterate type="lt">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200" fill="hold"/>
                                        <p:tgtEl>
                                          <p:spTgt spid="18"/>
                                        </p:tgtEl>
                                        <p:attrNameLst>
                                          <p:attrName>ppt_w</p:attrName>
                                        </p:attrNameLst>
                                      </p:cBhvr>
                                      <p:tavLst>
                                        <p:tav tm="0">
                                          <p:val>
                                            <p:fltVal val="0"/>
                                          </p:val>
                                        </p:tav>
                                        <p:tav tm="100000">
                                          <p:val>
                                            <p:strVal val="#ppt_w"/>
                                          </p:val>
                                        </p:tav>
                                      </p:tavLst>
                                    </p:anim>
                                    <p:anim calcmode="lin" valueType="num">
                                      <p:cBhvr>
                                        <p:cTn id="61" dur="200" fill="hold"/>
                                        <p:tgtEl>
                                          <p:spTgt spid="18"/>
                                        </p:tgtEl>
                                        <p:attrNameLst>
                                          <p:attrName>ppt_h</p:attrName>
                                        </p:attrNameLst>
                                      </p:cBhvr>
                                      <p:tavLst>
                                        <p:tav tm="0">
                                          <p:val>
                                            <p:fltVal val="0"/>
                                          </p:val>
                                        </p:tav>
                                        <p:tav tm="100000">
                                          <p:val>
                                            <p:strVal val="#ppt_h"/>
                                          </p:val>
                                        </p:tav>
                                      </p:tavLst>
                                    </p:anim>
                                    <p:animEffect transition="in" filter="fade">
                                      <p:cBhvr>
                                        <p:cTn id="62" dur="200"/>
                                        <p:tgtEl>
                                          <p:spTgt spid="18"/>
                                        </p:tgtEl>
                                      </p:cBhvr>
                                    </p:animEffect>
                                  </p:childTnLst>
                                </p:cTn>
                              </p:par>
                            </p:childTnLst>
                          </p:cTn>
                        </p:par>
                        <p:par>
                          <p:cTn id="63" fill="hold">
                            <p:stCondLst>
                              <p:cond delay="1019"/>
                            </p:stCondLst>
                            <p:childTnLst>
                              <p:par>
                                <p:cTn id="64" presetID="22" presetClass="entr" presetSubtype="4"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1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47"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矩形 96" descr="e7d195523061f1c0c2b73831c94a3edc981f60e396d3e182073EE1468018468A7F192AE5E5CD515B6C3125F8AF6E4EE646174E8CF0B46FD19828DCE8CDA3B3A044A74F0E769C5FA8CB87AB6FC303C8BA3785FAC64AF54247616BDCBB2D840EBD023D16D0E300B679FEC939052DFBAFB502C610CB30609DF0798A622CB4AD27C486AFD72E44CD7BABED6E680C878A8358"/>
          <p:cNvSpPr/>
          <p:nvPr>
            <p:custDataLst>
              <p:tags r:id="rId1"/>
            </p:custDataLst>
          </p:nvPr>
        </p:nvSpPr>
        <p:spPr>
          <a:xfrm>
            <a:off x="7469505" y="601980"/>
            <a:ext cx="4179570" cy="5631180"/>
          </a:xfrm>
          <a:prstGeom prst="rect">
            <a:avLst/>
          </a:prstGeom>
        </p:spPr>
        <p:txBody>
          <a:bodyPr wrap="square">
            <a:no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创作视野较为广阔，</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气象恢弘雄放，</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喜用诗文的手法、句法和字法写词，</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语词宏博，用事较多，</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不拘守音律，</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南渡以后，由于时代巨变，</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悲壮慷慨的高亢之调，</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应运发展，蔚然成风，</a:t>
            </a:r>
            <a:endParaRPr kumimoji="0" lang="en-US" altLang="zh-CN" sz="2000" b="1" i="0" u="none" strike="noStrike" kern="1200" cap="none" spc="0" normalizeH="0" baseline="0" noProof="0">
              <a:ln>
                <a:noFill/>
              </a:ln>
              <a:solidFill>
                <a:prstClr val="black"/>
              </a:solidFill>
              <a:effectLst/>
              <a:uLnTx/>
              <a:uFillTx/>
              <a:latin typeface="华文楷体" panose="02010600040101010101" charset="-122"/>
              <a:ea typeface="华文楷体" panose="02010600040101010101"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lang="zh-CN" altLang="en-US" sz="2000" b="1" noProof="0">
                <a:ln>
                  <a:noFill/>
                </a:ln>
                <a:solidFill>
                  <a:prstClr val="black"/>
                </a:solidFill>
                <a:effectLst/>
                <a:uLnTx/>
                <a:uFillTx/>
                <a:latin typeface="华文楷体" panose="02010600040101010101" charset="-122"/>
                <a:ea typeface="华文楷体" panose="02010600040101010101" charset="-122"/>
                <a:sym typeface="+mn-ea"/>
              </a:rPr>
              <a:t>辛弃疾更成为创作豪放词的一代巨擘。</a:t>
            </a:r>
            <a:endParaRPr kumimoji="0" lang="zh-CN" altLang="en-US" sz="2000" b="1" i="0" u="none" strike="noStrike" kern="1200" cap="none" spc="0" normalizeH="0" baseline="0" noProof="0" dirty="0">
              <a:ln>
                <a:noFill/>
              </a:ln>
              <a:solidFill>
                <a:prstClr val="black"/>
              </a:solidFill>
              <a:effectLst/>
              <a:uLnTx/>
              <a:uFillTx/>
              <a:latin typeface="华文楷体" panose="02010600040101010101" charset="-122"/>
              <a:ea typeface="华文楷体" panose="02010600040101010101" charset="-122"/>
              <a:cs typeface="Segoe UI Light" panose="020B0502040204020203" pitchFamily="34" charset="0"/>
              <a:sym typeface="+mn-ea"/>
            </a:endParaRPr>
          </a:p>
        </p:txBody>
      </p:sp>
      <p:sp>
        <p:nvSpPr>
          <p:cNvPr id="27" name="矩形 26"/>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7021" y1="52979" x2="47021" y2="52979"/>
                        <a14:backgroundMark x1="42236" y1="38135" x2="42236" y2="38135"/>
                        <a14:backgroundMark x1="45020" y1="41504" x2="45020" y2="41504"/>
                        <a14:backgroundMark x1="45166" y1="41846" x2="45166" y2="41846"/>
                        <a14:backgroundMark x1="42578" y1="38135" x2="42578" y2="38135"/>
                        <a14:backgroundMark x1="42041" y1="37939" x2="42041" y2="37939"/>
                      </a14:backgroundRemoval>
                    </a14:imgEffect>
                  </a14:imgLayer>
                </a14:imgProps>
              </a:ext>
            </a:extLst>
          </a:blip>
          <a:stretch>
            <a:fillRect/>
          </a:stretch>
        </p:blipFill>
        <p:spPr>
          <a:xfrm>
            <a:off x="4324350" y="-220345"/>
            <a:ext cx="3390900" cy="3390900"/>
          </a:xfrm>
          <a:prstGeom prst="rect">
            <a:avLst/>
          </a:prstGeom>
        </p:spPr>
      </p:pic>
      <p:pic>
        <p:nvPicPr>
          <p:cNvPr id="11" name="图片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54053" y1="37793" x2="54053" y2="37793"/>
                        <a14:backgroundMark x1="42041" y1="44629" x2="42041" y2="44629"/>
                      </a14:backgroundRemoval>
                    </a14:imgEffect>
                  </a14:imgLayer>
                </a14:imgProps>
              </a:ext>
            </a:extLst>
          </a:blip>
          <a:stretch>
            <a:fillRect/>
          </a:stretch>
        </p:blipFill>
        <p:spPr>
          <a:xfrm>
            <a:off x="4502150" y="2199640"/>
            <a:ext cx="3187700" cy="3187700"/>
          </a:xfrm>
          <a:prstGeom prst="rect">
            <a:avLst/>
          </a:prstGeom>
        </p:spPr>
      </p:pic>
      <p:pic>
        <p:nvPicPr>
          <p:cNvPr id="12" name="图片 1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5195" y1="47607" x2="25195" y2="47607"/>
                        <a14:backgroundMark x1="56836" y1="33154" x2="56836" y2="33154"/>
                        <a14:backgroundMark x1="57959" y1="32959" x2="57959" y2="32959"/>
                        <a14:backgroundMark x1="58691" y1="30566" x2="58691" y2="30566"/>
                        <a14:backgroundMark x1="34619" y1="58496" x2="34619" y2="58496"/>
                        <a14:backgroundMark x1="46289" y1="53125" x2="46289" y2="53125"/>
                        <a14:backgroundMark x1="55176" y1="52051" x2="55176" y2="52051"/>
                        <a14:backgroundMark x1="55762" y1="51855" x2="55762" y2="51855"/>
                        <a14:backgroundMark x1="55762" y1="51855" x2="55762" y2="51855"/>
                        <a14:backgroundMark x1="55566" y1="49463" x2="55566" y2="49463"/>
                        <a14:backgroundMark x1="36475" y1="55762" x2="36475" y2="55762"/>
                      </a14:backgroundRemoval>
                    </a14:imgEffect>
                  </a14:imgLayer>
                </a14:imgProps>
              </a:ext>
            </a:extLst>
          </a:blip>
          <a:stretch>
            <a:fillRect/>
          </a:stretch>
        </p:blipFill>
        <p:spPr>
          <a:xfrm>
            <a:off x="4324350" y="4233545"/>
            <a:ext cx="3543300" cy="3543300"/>
          </a:xfrm>
          <a:prstGeom prst="rect">
            <a:avLst/>
          </a:prstGeom>
        </p:spPr>
      </p:pic>
      <p:pic>
        <p:nvPicPr>
          <p:cNvPr id="13" name="图片 12"/>
          <p:cNvPicPr>
            <a:picLocks noChangeAspect="1"/>
          </p:cNvPicPr>
          <p:nvPr/>
        </p:nvPicPr>
        <p:blipFill>
          <a:blip r:embed="rId8"/>
          <a:stretch>
            <a:fillRect/>
          </a:stretch>
        </p:blipFill>
        <p:spPr>
          <a:xfrm>
            <a:off x="689610" y="601980"/>
            <a:ext cx="4081780" cy="5631180"/>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par>
                          <p:cTn id="10" fill="hold">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1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2" presetClass="entr" presetSubtype="2"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73071" y="1547010"/>
            <a:ext cx="1774845" cy="1862048"/>
          </a:xfrm>
          <a:prstGeom prst="rect">
            <a:avLst/>
          </a:prstGeom>
          <a:noFill/>
        </p:spPr>
        <p:txBody>
          <a:bodyPr wrap="none" rtlCol="0">
            <a:spAutoFit/>
          </a:bodyPr>
          <a:lstStyle>
            <a:defPPr>
              <a:defRPr lang="zh-CN"/>
            </a:defPPr>
            <a:lvl1pPr>
              <a:defRPr sz="11500">
                <a:effectLst>
                  <a:outerShdw blurRad="38100" dist="38100" dir="2700000" algn="tl">
                    <a:srgbClr val="000000">
                      <a:alpha val="43137"/>
                    </a:srgbClr>
                  </a:outerShdw>
                </a:effectLst>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rPr>
              <a:t>02</a:t>
            </a:r>
            <a:endParaRPr kumimoji="0" lang="zh-CN" altLang="en-US" sz="115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ea typeface="站酷小薇LOGO体" panose="02010600010101010101" charset="-122"/>
            </a:endParaRPr>
          </a:p>
        </p:txBody>
      </p:sp>
      <p:cxnSp>
        <p:nvCxnSpPr>
          <p:cNvPr id="4" name="直接连接符 3"/>
          <p:cNvCxnSpPr/>
          <p:nvPr/>
        </p:nvCxnSpPr>
        <p:spPr>
          <a:xfrm>
            <a:off x="2753610" y="2706001"/>
            <a:ext cx="40324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397760" y="2760980"/>
            <a:ext cx="5513070" cy="2256155"/>
          </a:xfrm>
          <a:prstGeom prst="rect">
            <a:avLst/>
          </a:prstGeom>
          <a:noFill/>
        </p:spPr>
        <p:txBody>
          <a:bodyPr wrap="none" rtlCol="0">
            <a:noAutofit/>
          </a:bodyPr>
          <a:lstStyle>
            <a:defPPr>
              <a:defRPr lang="zh-CN"/>
            </a:defPPr>
            <a:lvl1pPr>
              <a:defRPr sz="4400">
                <a:latin typeface="方正清刻本悦宋简体" panose="02000000000000000000" pitchFamily="2" charset="-122"/>
                <a:ea typeface="方正清刻本悦宋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6000" noProof="0" dirty="0">
                <a:ln>
                  <a:noFill/>
                </a:ln>
                <a:solidFill>
                  <a:srgbClr val="000000"/>
                </a:solidFill>
                <a:effectLst/>
                <a:uLnTx/>
                <a:uFillTx/>
                <a:latin typeface="华文行楷" panose="02010800040101010101" charset="-122"/>
                <a:ea typeface="华文行楷" panose="02010800040101010101" charset="-122"/>
                <a:sym typeface="+mn-ea"/>
              </a:rPr>
              <a:t>了解作者生平</a:t>
            </a:r>
            <a:endParaRPr kumimoji="0" lang="zh-CN" altLang="en-US" sz="6000" b="0" i="0" u="none" strike="noStrike" kern="1200" cap="none" spc="0" normalizeH="0" baseline="0" noProof="0" dirty="0">
              <a:ln>
                <a:noFill/>
              </a:ln>
              <a:solidFill>
                <a:srgbClr val="000000"/>
              </a:solidFill>
              <a:effectLst/>
              <a:uLnTx/>
              <a:uFillTx/>
              <a:latin typeface="华文行楷" panose="02010800040101010101" charset="-122"/>
              <a:ea typeface="华文行楷" panose="02010800040101010101" charset="-122"/>
              <a:cs typeface="+mn-cs"/>
              <a:sym typeface="+mn-ea"/>
            </a:endParaRPr>
          </a:p>
        </p:txBody>
      </p:sp>
      <p:sp>
        <p:nvSpPr>
          <p:cNvPr id="6" name="矩形 5"/>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82053" y="-1263316"/>
            <a:ext cx="1744579" cy="5654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Bahnschrift Light Condensed" panose="020B0502040204020203"/>
              <a:ea typeface="站酷小薇LOGO体" panose="02010600010101010101" charset="-122"/>
              <a:cs typeface="+mn-cs"/>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14063" y1="51123" x2="14063" y2="51123"/>
                        <a14:foregroundMark x1="24463" y1="50000" x2="24463" y2="50000"/>
                        <a14:foregroundMark x1="27588" y1="50732" x2="27588" y2="50732"/>
                        <a14:foregroundMark x1="38330" y1="43848" x2="38330" y2="43848"/>
                        <a14:foregroundMark x1="27100" y1="44287" x2="27100" y2="44287"/>
                        <a14:backgroundMark x1="25439" y1="47900" x2="25439" y2="47900"/>
                        <a14:backgroundMark x1="38672" y1="44189" x2="38672" y2="44189"/>
                        <a14:backgroundMark x1="36377" y1="51807" x2="36377" y2="51807"/>
                        <a14:backgroundMark x1="34277" y1="51270" x2="34277" y2="51270"/>
                        <a14:backgroundMark x1="14111" y1="46045" x2="14111" y2="46045"/>
                        <a14:backgroundMark x1="26172" y1="46045" x2="26172" y2="46045"/>
                        <a14:backgroundMark x1="38086" y1="47412" x2="38086" y2="47412"/>
                        <a14:backgroundMark x1="38086" y1="50098" x2="38086" y2="50098"/>
                        <a14:backgroundMark x1="36816" y1="50781" x2="36816" y2="50781"/>
                        <a14:backgroundMark x1="37646" y1="48242" x2="37646" y2="48242"/>
                        <a14:backgroundMark x1="28125" y1="47314" x2="28125" y2="47314"/>
                        <a14:backgroundMark x1="24756" y1="47656" x2="24756" y2="47656"/>
                      </a14:backgroundRemoval>
                    </a14:imgEffect>
                  </a14:imgLayer>
                </a14:imgProps>
              </a:ext>
            </a:extLst>
          </a:blip>
          <a:srcRect t="38018" r="51599" b="42852"/>
          <a:stretch>
            <a:fillRect/>
          </a:stretch>
        </p:blipFill>
        <p:spPr>
          <a:xfrm>
            <a:off x="71120" y="78105"/>
            <a:ext cx="5458460" cy="2105025"/>
          </a:xfrm>
          <a:prstGeom prst="rect">
            <a:avLst/>
          </a:prstGeom>
        </p:spPr>
      </p:pic>
      <p:sp>
        <p:nvSpPr>
          <p:cNvPr id="2" name="文本框 1"/>
          <p:cNvSpPr txBox="1"/>
          <p:nvPr/>
        </p:nvSpPr>
        <p:spPr>
          <a:xfrm>
            <a:off x="761365" y="461645"/>
            <a:ext cx="10554335" cy="6083935"/>
          </a:xfrm>
          <a:prstGeom prst="rect">
            <a:avLst/>
          </a:prstGeom>
          <a:noFill/>
        </p:spPr>
        <p:txBody>
          <a:bodyPr wrap="square" rtlCol="0" anchor="ctr">
            <a:noAutofit/>
          </a:bodyPr>
          <a:p>
            <a:pPr>
              <a:lnSpc>
                <a:spcPts val="5200"/>
              </a:lnSpc>
            </a:pPr>
            <a:r>
              <a:rPr lang="zh-CN" altLang="en-US" sz="2800">
                <a:latin typeface="华文行楷" panose="02010800040101010101" charset="-122"/>
                <a:ea typeface="华文行楷" panose="02010800040101010101" charset="-122"/>
                <a:cs typeface="华文行楷" panose="02010800040101010101" charset="-122"/>
                <a:sym typeface="+mn-ea"/>
              </a:rPr>
              <a:t> </a:t>
            </a:r>
            <a:endParaRPr lang="zh-CN" altLang="en-US" sz="2800">
              <a:latin typeface="华文行楷" panose="02010800040101010101" charset="-122"/>
              <a:ea typeface="华文行楷" panose="02010800040101010101" charset="-122"/>
              <a:cs typeface="华文行楷" panose="02010800040101010101" charset="-122"/>
              <a:sym typeface="+mn-ea"/>
            </a:endParaRPr>
          </a:p>
          <a:p>
            <a:pPr>
              <a:lnSpc>
                <a:spcPts val="5200"/>
              </a:lnSpc>
            </a:pPr>
            <a:endParaRPr lang="zh-CN" altLang="en-US" sz="2800">
              <a:latin typeface="华文行楷" panose="02010800040101010101" charset="-122"/>
              <a:ea typeface="华文行楷" panose="02010800040101010101" charset="-122"/>
              <a:cs typeface="华文行楷" panose="02010800040101010101" charset="-122"/>
              <a:sym typeface="+mn-ea"/>
            </a:endParaRPr>
          </a:p>
          <a:p>
            <a:pPr>
              <a:lnSpc>
                <a:spcPts val="5200"/>
              </a:lnSpc>
            </a:pPr>
            <a:r>
              <a:rPr lang="zh-CN" altLang="en-US" sz="2800">
                <a:latin typeface="华文行楷" panose="02010800040101010101" charset="-122"/>
                <a:ea typeface="华文行楷" panose="02010800040101010101" charset="-122"/>
                <a:cs typeface="华文行楷" panose="02010800040101010101" charset="-122"/>
                <a:sym typeface="+mn-ea"/>
              </a:rPr>
              <a:t>      辛弃疾（</a:t>
            </a:r>
            <a:r>
              <a:rPr lang="en-US" altLang="zh-CN" sz="2800">
                <a:latin typeface="华文行楷" panose="02010800040101010101" charset="-122"/>
                <a:ea typeface="华文行楷" panose="02010800040101010101" charset="-122"/>
                <a:cs typeface="华文行楷" panose="02010800040101010101" charset="-122"/>
                <a:sym typeface="+mn-ea"/>
              </a:rPr>
              <a:t>1140</a:t>
            </a:r>
            <a:r>
              <a:rPr lang="zh-CN" altLang="en-US" sz="2800">
                <a:latin typeface="华文行楷" panose="02010800040101010101" charset="-122"/>
                <a:ea typeface="华文行楷" panose="02010800040101010101" charset="-122"/>
                <a:cs typeface="华文行楷" panose="02010800040101010101" charset="-122"/>
                <a:sym typeface="+mn-ea"/>
              </a:rPr>
              <a:t>年</a:t>
            </a:r>
            <a:r>
              <a:rPr lang="en-US" altLang="zh-CN" sz="2800">
                <a:latin typeface="华文行楷" panose="02010800040101010101" charset="-122"/>
                <a:ea typeface="华文行楷" panose="02010800040101010101" charset="-122"/>
                <a:cs typeface="华文行楷" panose="02010800040101010101" charset="-122"/>
                <a:sym typeface="+mn-ea"/>
              </a:rPr>
              <a:t>5</a:t>
            </a:r>
            <a:r>
              <a:rPr lang="zh-CN" altLang="en-US" sz="2800">
                <a:latin typeface="华文行楷" panose="02010800040101010101" charset="-122"/>
                <a:ea typeface="华文行楷" panose="02010800040101010101" charset="-122"/>
                <a:cs typeface="华文行楷" panose="02010800040101010101" charset="-122"/>
                <a:sym typeface="+mn-ea"/>
              </a:rPr>
              <a:t>月</a:t>
            </a:r>
            <a:r>
              <a:rPr lang="en-US" altLang="zh-CN" sz="2800">
                <a:latin typeface="华文行楷" panose="02010800040101010101" charset="-122"/>
                <a:ea typeface="华文行楷" panose="02010800040101010101" charset="-122"/>
                <a:cs typeface="华文行楷" panose="02010800040101010101" charset="-122"/>
                <a:sym typeface="+mn-ea"/>
              </a:rPr>
              <a:t>28</a:t>
            </a:r>
            <a:r>
              <a:rPr lang="zh-CN" altLang="en-US" sz="2800">
                <a:latin typeface="华文行楷" panose="02010800040101010101" charset="-122"/>
                <a:ea typeface="华文行楷" panose="02010800040101010101" charset="-122"/>
                <a:cs typeface="华文行楷" panose="02010800040101010101" charset="-122"/>
                <a:sym typeface="+mn-ea"/>
              </a:rPr>
              <a:t>日－</a:t>
            </a:r>
            <a:r>
              <a:rPr lang="en-US" altLang="zh-CN" sz="2800">
                <a:latin typeface="华文行楷" panose="02010800040101010101" charset="-122"/>
                <a:ea typeface="华文行楷" panose="02010800040101010101" charset="-122"/>
                <a:cs typeface="华文行楷" panose="02010800040101010101" charset="-122"/>
                <a:sym typeface="+mn-ea"/>
              </a:rPr>
              <a:t>1207</a:t>
            </a:r>
            <a:r>
              <a:rPr lang="zh-CN" altLang="en-US" sz="2800">
                <a:latin typeface="华文行楷" panose="02010800040101010101" charset="-122"/>
                <a:ea typeface="华文行楷" panose="02010800040101010101" charset="-122"/>
                <a:cs typeface="华文行楷" panose="02010800040101010101" charset="-122"/>
                <a:sym typeface="+mn-ea"/>
              </a:rPr>
              <a:t>年</a:t>
            </a:r>
            <a:r>
              <a:rPr lang="en-US" altLang="zh-CN" sz="2800">
                <a:latin typeface="华文行楷" panose="02010800040101010101" charset="-122"/>
                <a:ea typeface="华文行楷" panose="02010800040101010101" charset="-122"/>
                <a:cs typeface="华文行楷" panose="02010800040101010101" charset="-122"/>
                <a:sym typeface="+mn-ea"/>
              </a:rPr>
              <a:t>10</a:t>
            </a:r>
            <a:r>
              <a:rPr lang="zh-CN" altLang="en-US" sz="2800">
                <a:latin typeface="华文行楷" panose="02010800040101010101" charset="-122"/>
                <a:ea typeface="华文行楷" panose="02010800040101010101" charset="-122"/>
                <a:cs typeface="华文行楷" panose="02010800040101010101" charset="-122"/>
                <a:sym typeface="+mn-ea"/>
              </a:rPr>
              <a:t>月</a:t>
            </a:r>
            <a:r>
              <a:rPr lang="en-US" altLang="zh-CN" sz="2800">
                <a:latin typeface="华文行楷" panose="02010800040101010101" charset="-122"/>
                <a:ea typeface="华文行楷" panose="02010800040101010101" charset="-122"/>
                <a:cs typeface="华文行楷" panose="02010800040101010101" charset="-122"/>
                <a:sym typeface="+mn-ea"/>
              </a:rPr>
              <a:t>3</a:t>
            </a:r>
            <a:r>
              <a:rPr lang="zh-CN" altLang="en-US" sz="2800">
                <a:latin typeface="华文行楷" panose="02010800040101010101" charset="-122"/>
                <a:ea typeface="华文行楷" panose="02010800040101010101" charset="-122"/>
                <a:cs typeface="华文行楷" panose="02010800040101010101" charset="-122"/>
                <a:sym typeface="+mn-ea"/>
              </a:rPr>
              <a:t>日），原字坦夫，后改字幼安，中年后号稼轩，山东东路济南府历城县（今山东省济南市历城区）人。    </a:t>
            </a:r>
            <a:endParaRPr lang="en-US" altLang="zh-CN" sz="2800">
              <a:latin typeface="华文行楷" panose="02010800040101010101" charset="-122"/>
              <a:ea typeface="华文行楷" panose="02010800040101010101" charset="-122"/>
              <a:cs typeface="华文行楷" panose="02010800040101010101" charset="-122"/>
            </a:endParaRPr>
          </a:p>
          <a:p>
            <a:pPr>
              <a:lnSpc>
                <a:spcPts val="5200"/>
              </a:lnSpc>
            </a:pPr>
            <a:r>
              <a:rPr lang="en-US" altLang="zh-CN" sz="2800">
                <a:latin typeface="华文行楷" panose="02010800040101010101" charset="-122"/>
                <a:ea typeface="华文行楷" panose="02010800040101010101" charset="-122"/>
                <a:cs typeface="华文行楷" panose="02010800040101010101" charset="-122"/>
                <a:sym typeface="+mn-ea"/>
              </a:rPr>
              <a:t>        </a:t>
            </a:r>
            <a:r>
              <a:rPr lang="zh-CN" altLang="en-US" sz="2800">
                <a:latin typeface="华文行楷" panose="02010800040101010101" charset="-122"/>
                <a:ea typeface="华文行楷" panose="02010800040101010101" charset="-122"/>
                <a:cs typeface="华文行楷" panose="02010800040101010101" charset="-122"/>
                <a:sym typeface="+mn-ea"/>
              </a:rPr>
              <a:t>南宋官员、将领、文学家，</a:t>
            </a:r>
            <a:r>
              <a:rPr lang="zh-CN" altLang="en-US" sz="2800">
                <a:solidFill>
                  <a:srgbClr val="C00000"/>
                </a:solidFill>
                <a:latin typeface="华文行楷" panose="02010800040101010101" charset="-122"/>
                <a:ea typeface="华文行楷" panose="02010800040101010101" charset="-122"/>
                <a:cs typeface="华文行楷" panose="02010800040101010101" charset="-122"/>
                <a:sym typeface="+mn-ea"/>
              </a:rPr>
              <a:t>豪放派词人</a:t>
            </a:r>
            <a:r>
              <a:rPr lang="zh-CN" altLang="en-US" sz="2800">
                <a:latin typeface="华文行楷" panose="02010800040101010101" charset="-122"/>
                <a:ea typeface="华文行楷" panose="02010800040101010101" charset="-122"/>
                <a:cs typeface="华文行楷" panose="02010800040101010101" charset="-122"/>
                <a:sym typeface="+mn-ea"/>
              </a:rPr>
              <a:t>，有“词中之龙”之称；与苏轼合称“苏辛”，与李清照并称“济南二安”。</a:t>
            </a:r>
            <a:r>
              <a:rPr lang="zh-CN" altLang="en-US" sz="2800">
                <a:latin typeface="华文楷体" panose="02010600040101010101" charset="-122"/>
                <a:ea typeface="华文楷体" panose="02010600040101010101" charset="-122"/>
                <a:sym typeface="+mn-ea"/>
              </a:rPr>
              <a:t> </a:t>
            </a:r>
            <a:endParaRPr lang="zh-CN" altLang="en-US" sz="2800">
              <a:latin typeface="华文楷体" panose="02010600040101010101" charset="-122"/>
              <a:ea typeface="华文楷体" panose="02010600040101010101" charset="-122"/>
            </a:endParaRPr>
          </a:p>
          <a:p>
            <a:pPr>
              <a:lnSpc>
                <a:spcPct val="120000"/>
              </a:lnSpc>
            </a:pPr>
            <a:endParaRPr lang="zh-CN" altLang="en-US" sz="2800" dirty="0" smtClean="0">
              <a:solidFill>
                <a:schemeClr val="tx1">
                  <a:lumMod val="75000"/>
                  <a:lumOff val="25000"/>
                </a:schemeClr>
              </a:solidFill>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60850" y="657225"/>
            <a:ext cx="7530465" cy="5632450"/>
          </a:xfrm>
          <a:prstGeom prst="rect">
            <a:avLst/>
          </a:prstGeom>
          <a:noFill/>
        </p:spPr>
        <p:txBody>
          <a:bodyPr wrap="square" rtlCol="0" anchor="ctr">
            <a:noAutofit/>
          </a:bodyPr>
          <a:p>
            <a:pPr indent="0" algn="ctr" fontAlgn="auto">
              <a:lnSpc>
                <a:spcPct val="150000"/>
              </a:lnSpc>
            </a:pPr>
            <a:r>
              <a:rPr lang="zh-CN" altLang="en-US" sz="2800">
                <a:latin typeface="华文行楷" panose="02010800040101010101" charset="-122"/>
                <a:ea typeface="华文行楷" panose="02010800040101010101" charset="-122"/>
                <a:sym typeface="+mn-ea"/>
              </a:rPr>
              <a:t>辛弃疾青年时参与起义，</a:t>
            </a:r>
            <a:endParaRPr lang="en-US" altLang="zh-CN" sz="2800">
              <a:latin typeface="华文行楷" panose="02010800040101010101" charset="-122"/>
              <a:ea typeface="华文行楷" panose="02010800040101010101" charset="-122"/>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并擒杀叛徒张安国，回归南宋，献战守之策，</a:t>
            </a:r>
            <a:endParaRPr lang="zh-CN" altLang="en-US" sz="2800">
              <a:latin typeface="华文行楷" panose="02010800040101010101" charset="-122"/>
              <a:ea typeface="华文行楷" panose="02010800040101010101" charset="-122"/>
              <a:sym typeface="+mn-ea"/>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但不被朝廷采纳。</a:t>
            </a:r>
            <a:endParaRPr lang="en-US" altLang="zh-CN" sz="2800">
              <a:latin typeface="华文行楷" panose="02010800040101010101" charset="-122"/>
              <a:ea typeface="华文行楷" panose="02010800040101010101" charset="-122"/>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后又在江西、湖南、福建等地为守臣，平定茶商起事，创制飞虎军，稳定湖湘地区。</a:t>
            </a:r>
            <a:endParaRPr lang="en-US" altLang="zh-CN" sz="2800">
              <a:latin typeface="华文行楷" panose="02010800040101010101" charset="-122"/>
              <a:ea typeface="华文行楷" panose="02010800040101010101" charset="-122"/>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由于他与当政的主和派政见不合，</a:t>
            </a:r>
            <a:endParaRPr lang="zh-CN" altLang="en-US" sz="2800">
              <a:latin typeface="华文行楷" panose="02010800040101010101" charset="-122"/>
              <a:ea typeface="华文行楷" panose="02010800040101010101" charset="-122"/>
              <a:sym typeface="+mn-ea"/>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故而屡遭劾奏，数次起落，</a:t>
            </a:r>
            <a:endParaRPr lang="en-US" altLang="zh-CN" sz="2800">
              <a:latin typeface="华文行楷" panose="02010800040101010101" charset="-122"/>
              <a:ea typeface="华文行楷" panose="02010800040101010101" charset="-122"/>
            </a:endParaRPr>
          </a:p>
          <a:p>
            <a:pPr indent="0" algn="ctr" fontAlgn="auto">
              <a:lnSpc>
                <a:spcPct val="150000"/>
              </a:lnSpc>
            </a:pPr>
            <a:r>
              <a:rPr lang="zh-CN" altLang="en-US" sz="2800">
                <a:latin typeface="华文行楷" panose="02010800040101010101" charset="-122"/>
                <a:ea typeface="华文行楷" panose="02010800040101010101" charset="-122"/>
                <a:sym typeface="+mn-ea"/>
              </a:rPr>
              <a:t>最终退隐山居。</a:t>
            </a:r>
            <a:endParaRPr lang="zh-CN" altLang="en-US" sz="2800" dirty="0" smtClean="0">
              <a:solidFill>
                <a:schemeClr val="tx1">
                  <a:lumMod val="75000"/>
                  <a:lumOff val="25000"/>
                </a:schemeClr>
              </a:solidFill>
              <a:latin typeface="华文行楷" panose="02010800040101010101" charset="-122"/>
              <a:ea typeface="华文行楷" panose="02010800040101010101" charset="-122"/>
              <a:sym typeface="+mn-ea"/>
            </a:endParaRPr>
          </a:p>
        </p:txBody>
      </p:sp>
      <p:pic>
        <p:nvPicPr>
          <p:cNvPr id="4" name="图片 3"/>
          <p:cNvPicPr>
            <a:picLocks noChangeAspect="1"/>
          </p:cNvPicPr>
          <p:nvPr/>
        </p:nvPicPr>
        <p:blipFill>
          <a:blip r:embed="rId1"/>
          <a:stretch>
            <a:fillRect/>
          </a:stretch>
        </p:blipFill>
        <p:spPr>
          <a:xfrm>
            <a:off x="504190" y="527685"/>
            <a:ext cx="3576320" cy="5957570"/>
          </a:xfrm>
          <a:prstGeom prst="rect">
            <a:avLst/>
          </a:prstGeom>
          <a:effectLst>
            <a:outerShdw blurRad="50800" dist="38100" dir="13500000" algn="br" rotWithShape="0">
              <a:prstClr val="black">
                <a:alpha val="40000"/>
              </a:prstClr>
            </a:outerShdw>
          </a:effectLst>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10.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11.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12.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13.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14.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15.xml><?xml version="1.0" encoding="utf-8"?>
<p:tagLst xmlns:p="http://schemas.openxmlformats.org/presentationml/2006/main">
  <p:tag name="KSO_WM_DIAGRAM_VIRTUALLY_FRAME" val="{&quot;height&quot;:413.05823414381905,&quot;left&quot;:315.1047244094488,&quot;top&quot;:56.92039370078741,&quot;width&quot;:484.2952755905511}"/>
</p:tagLst>
</file>

<file path=ppt/tags/tag16.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17.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18.xml><?xml version="1.0" encoding="utf-8"?>
<p:tagLst xmlns:p="http://schemas.openxmlformats.org/presentationml/2006/main">
  <p:tag name="KSO_WM_DIAGRAM_VIRTUALLY_FRAME" val="{&quot;height&quot;:413.05823414381905,&quot;left&quot;:315.1047244094488,&quot;top&quot;:56.92039370078741,&quot;width&quot;:484.2952755905511}"/>
</p:tagLst>
</file>

<file path=ppt/tags/tag19.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2.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20.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21.xml><?xml version="1.0" encoding="utf-8"?>
<p:tagLst xmlns:p="http://schemas.openxmlformats.org/presentationml/2006/main">
  <p:tag name="PA" val="v4.1.3"/>
</p:tagLst>
</file>

<file path=ppt/tags/tag22.xml><?xml version="1.0" encoding="utf-8"?>
<p:tagLst xmlns:p="http://schemas.openxmlformats.org/presentationml/2006/main">
  <p:tag name="PA" val="v4.1.3"/>
</p:tagLst>
</file>

<file path=ppt/tags/tag23.xml><?xml version="1.0" encoding="utf-8"?>
<p:tagLst xmlns:p="http://schemas.openxmlformats.org/presentationml/2006/main">
  <p:tag name="KSO_WM_DIAGRAM_VIRTUALLY_FRAME" val="{&quot;height&quot;:413.05574803149614,&quot;left&quot;:315.1047244094488,&quot;top&quot;:56.92039370078741,&quot;width&quot;:469.96913385826775}"/>
</p:tagLst>
</file>

<file path=ppt/tags/tag24.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25.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26.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27.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28.xml><?xml version="1.0" encoding="utf-8"?>
<p:tagLst xmlns:p="http://schemas.openxmlformats.org/presentationml/2006/main">
  <p:tag name="KSO_WM_DIAGRAM_VIRTUALLY_FRAME" val="{&quot;height&quot;:328.7674015748031,&quot;left&quot;:399.38826771653544,&quot;top&quot;:121.80645669291339,&quot;width&quot;:428.2407086614172}"/>
</p:tagLst>
</file>

<file path=ppt/tags/tag29.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3.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30.xml><?xml version="1.0" encoding="utf-8"?>
<p:tagLst xmlns:p="http://schemas.openxmlformats.org/presentationml/2006/main">
  <p:tag name="KSO_WM_DIAGRAM_VIRTUALLY_FRAME" val="{&quot;height&quot;:328.7674015748031,&quot;left&quot;:399.38826771653544,&quot;top&quot;:121.80645669291339,&quot;width&quot;:428.2407086614172}"/>
</p:tagLst>
</file>

<file path=ppt/tags/tag31.xml><?xml version="1.0" encoding="utf-8"?>
<p:tagLst xmlns:p="http://schemas.openxmlformats.org/presentationml/2006/main">
  <p:tag name="KSO_WM_DIAGRAM_VIRTUALLY_FRAME" val="{&quot;height&quot;:400.2667716535432,&quot;left&quot;:399.3882677165353,&quot;top&quot;:58.806456692913386,&quot;width&quot;:428.2407086614174}"/>
</p:tagLst>
</file>

<file path=ppt/tags/tag32.xml><?xml version="1.0" encoding="utf-8"?>
<p:tagLst xmlns:p="http://schemas.openxmlformats.org/presentationml/2006/main">
  <p:tag name="KSO_WM_DIAGRAM_VIRTUALLY_FRAME" val="{&quot;height&quot;:328.7674015748031,&quot;left&quot;:399.38826771653544,&quot;top&quot;:121.80645669291339,&quot;width&quot;:428.2407086614172}"/>
</p:tagLst>
</file>

<file path=ppt/tags/tag33.xml><?xml version="1.0" encoding="utf-8"?>
<p:tagLst xmlns:p="http://schemas.openxmlformats.org/presentationml/2006/main">
  <p:tag name="KSO_WM_DIAGRAM_VIRTUALLY_FRAME" val="{&quot;height&quot;:297.9888976377953,&quot;left&quot;:369.71086614173225,&quot;top&quot;:109.48622047244093,&quot;width&quot;:534.2099212598425}"/>
</p:tagLst>
</file>

<file path=ppt/tags/tag34.xml><?xml version="1.0" encoding="utf-8"?>
<p:tagLst xmlns:p="http://schemas.openxmlformats.org/presentationml/2006/main">
  <p:tag name="PA" val="v4.0.0"/>
  <p:tag name="KSO_WM_DIAGRAM_VIRTUALLY_FRAME" val="{&quot;height&quot;:263.15220472440944,&quot;left&quot;:477.41259842519685,&quot;top&quot;:140.20141732283463,&quot;width&quot;:395.56889763779526}"/>
</p:tagLst>
</file>

<file path=ppt/tags/tag35.xml><?xml version="1.0" encoding="utf-8"?>
<p:tagLst xmlns:p="http://schemas.openxmlformats.org/presentationml/2006/main">
  <p:tag name="KSO_WM_DIAGRAM_VIRTUALLY_FRAME" val="{&quot;height&quot;:381.70834645669294,&quot;left&quot;:-13.65,&quot;top&quot;:55.74165354330707,&quot;width&quot;:907.8}"/>
</p:tagLst>
</file>

<file path=ppt/tags/tag36.xml><?xml version="1.0" encoding="utf-8"?>
<p:tagLst xmlns:p="http://schemas.openxmlformats.org/presentationml/2006/main">
  <p:tag name="KSO_WM_DIAGRAM_VIRTUALLY_FRAME" val="{&quot;height&quot;:381.70834645669294,&quot;left&quot;:-13.65,&quot;top&quot;:55.74165354330707,&quot;width&quot;:907.8}"/>
</p:tagLst>
</file>

<file path=ppt/tags/tag37.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38.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39.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4.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40.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41.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42.xml><?xml version="1.0" encoding="utf-8"?>
<p:tagLst xmlns:p="http://schemas.openxmlformats.org/presentationml/2006/main">
  <p:tag name="KSO_WM_DIAGRAM_VIRTUALLY_FRAME" val="{&quot;height&quot;:790.8265003615481,&quot;left&quot;:-58.79156716434054,&quot;top&quot;:81.42268782372656,&quot;width&quot;:997.1541655895373}"/>
</p:tagLst>
</file>

<file path=ppt/tags/tag5.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6.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7.xml><?xml version="1.0" encoding="utf-8"?>
<p:tagLst xmlns:p="http://schemas.openxmlformats.org/presentationml/2006/main">
  <p:tag name="PA" val="v4.1.3"/>
  <p:tag name="KSO_WM_DIAGRAM_VIRTUALLY_FRAME" val="{&quot;height&quot;:483.0583079919587,&quot;left&quot;:315.10472440944875,&quot;top&quot;:56.92039370078741,&quot;width&quot;:484.2952755905512}"/>
</p:tagLst>
</file>

<file path=ppt/tags/tag8.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ags/tag9.xml><?xml version="1.0" encoding="utf-8"?>
<p:tagLst xmlns:p="http://schemas.openxmlformats.org/presentationml/2006/main">
  <p:tag name="KSO_WM_DIAGRAM_VIRTUALLY_FRAME" val="{&quot;height&quot;:483.0583079919587,&quot;left&quot;:315.10472440944875,&quot;top&quot;:56.92039370078741,&quot;width&quot;:484.2952755905512}"/>
</p:tagLst>
</file>

<file path=ppt/theme/theme1.xml><?xml version="1.0" encoding="utf-8"?>
<a:theme xmlns:a="http://schemas.openxmlformats.org/drawingml/2006/main" name="席儒作品 3283033327@qq.com">
  <a:themeElements>
    <a:clrScheme name="MC-欧美风主题色">
      <a:dk1>
        <a:srgbClr val="000000"/>
      </a:dk1>
      <a:lt1>
        <a:srgbClr val="FFFFFF"/>
      </a:lt1>
      <a:dk2>
        <a:srgbClr val="44546A"/>
      </a:dk2>
      <a:lt2>
        <a:srgbClr val="E7E6E6"/>
      </a:lt2>
      <a:accent1>
        <a:srgbClr val="24A4C6"/>
      </a:accent1>
      <a:accent2>
        <a:srgbClr val="8ECBC6"/>
      </a:accent2>
      <a:accent3>
        <a:srgbClr val="CD7283"/>
      </a:accent3>
      <a:accent4>
        <a:srgbClr val="5A81A1"/>
      </a:accent4>
      <a:accent5>
        <a:srgbClr val="8ECBC6"/>
      </a:accent5>
      <a:accent6>
        <a:srgbClr val="CD7283"/>
      </a:accent6>
      <a:hlink>
        <a:srgbClr val="0563C1"/>
      </a:hlink>
      <a:folHlink>
        <a:srgbClr val="954F72"/>
      </a:folHlink>
    </a:clrScheme>
    <a:fontScheme name="文艺">
      <a:majorFont>
        <a:latin typeface="微软雅黑 Light"/>
        <a:ea typeface="方正清刻本悦宋简体"/>
        <a:cs typeface=""/>
      </a:majorFont>
      <a:minorFont>
        <a:latin typeface="Bahnschrift Light Condensed"/>
        <a:ea typeface="站酷小薇LOGO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4306</Words>
  <Application>WPS 演示</Application>
  <PresentationFormat>宽屏</PresentationFormat>
  <Paragraphs>340</Paragraphs>
  <Slides>45</Slides>
  <Notes>7</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45</vt:i4>
      </vt:variant>
    </vt:vector>
  </HeadingPairs>
  <TitlesOfParts>
    <vt:vector size="70" baseType="lpstr">
      <vt:lpstr>Arial</vt:lpstr>
      <vt:lpstr>宋体</vt:lpstr>
      <vt:lpstr>Wingdings</vt:lpstr>
      <vt:lpstr>华文行楷</vt:lpstr>
      <vt:lpstr>等线</vt:lpstr>
      <vt:lpstr>方正清刻本悦宋简体</vt:lpstr>
      <vt:lpstr>Bahnschrift Light Condensed</vt:lpstr>
      <vt:lpstr>站酷小薇LOGO体</vt:lpstr>
      <vt:lpstr>Arial Rounded MT Bold</vt:lpstr>
      <vt:lpstr>Segoe UI</vt:lpstr>
      <vt:lpstr>Lato Regular</vt:lpstr>
      <vt:lpstr>Segoe Print</vt:lpstr>
      <vt:lpstr>华文楷体</vt:lpstr>
      <vt:lpstr>Segoe UI Light</vt:lpstr>
      <vt:lpstr>微软雅黑</vt:lpstr>
      <vt:lpstr>Arial Unicode MS</vt:lpstr>
      <vt:lpstr>方正舒体</vt:lpstr>
      <vt:lpstr>方正姚体</vt:lpstr>
      <vt:lpstr>黑体</vt:lpstr>
      <vt:lpstr>楷体</vt:lpstr>
      <vt:lpstr>Times New Roman</vt:lpstr>
      <vt:lpstr>华文新魏</vt:lpstr>
      <vt:lpstr>Calibri</vt:lpstr>
      <vt:lpstr>MS PGothic</vt:lpstr>
      <vt:lpstr>席儒作品 3283033327@qq.com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小何小何落地成盒</cp:lastModifiedBy>
  <cp:revision>7</cp:revision>
  <dcterms:created xsi:type="dcterms:W3CDTF">2018-12-05T09:36:00Z</dcterms:created>
  <dcterms:modified xsi:type="dcterms:W3CDTF">2025-05-03T02:41:58Z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970EA154F4624AF0A71CC0F92F62CA9E_12</vt:lpwstr>
  </property>
  <property fmtid="{D5CDD505-2E9C-101B-9397-08002B2CF9AE}" pid="3" name="KSOProductBuildVer">
    <vt:lpwstr>2052-12.1.0.20784</vt:lpwstr>
  </property>
</Properties>
</file>