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mf" ContentType="image/x-wmf"/>
  <Default Extension="emf" ContentType="image/x-em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23"/>
  </p:handoutMasterIdLst>
  <p:sldIdLst>
    <p:sldId id="256" r:id="rId3"/>
    <p:sldId id="325" r:id="rId4"/>
    <p:sldId id="326" r:id="rId5"/>
    <p:sldId id="327" r:id="rId6"/>
    <p:sldId id="330" r:id="rId7"/>
    <p:sldId id="332" r:id="rId9"/>
    <p:sldId id="334" r:id="rId10"/>
    <p:sldId id="335" r:id="rId11"/>
    <p:sldId id="336" r:id="rId12"/>
    <p:sldId id="337" r:id="rId13"/>
    <p:sldId id="338" r:id="rId14"/>
    <p:sldId id="297" r:id="rId15"/>
    <p:sldId id="339" r:id="rId16"/>
    <p:sldId id="284" r:id="rId17"/>
    <p:sldId id="271" r:id="rId18"/>
    <p:sldId id="275" r:id="rId19"/>
    <p:sldId id="340" r:id="rId20"/>
    <p:sldId id="301" r:id="rId21"/>
    <p:sldId id="311" r:id="rId22"/>
  </p:sldIdLst>
  <p:sldSz cx="9144000" cy="6858000" type="screen4x3"/>
  <p:notesSz cx="6858000" cy="9144000"/>
  <p:custDataLst>
    <p:tags r:id="rId2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CCCFF"/>
    <a:srgbClr val="FFCCFF"/>
    <a:srgbClr val="CCFFCC"/>
    <a:srgbClr val="008000"/>
    <a:srgbClr val="000000"/>
    <a:srgbClr val="FFFF00"/>
    <a:srgbClr val="FF0000"/>
    <a:srgbClr val="E7E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04" y="-90"/>
      </p:cViewPr>
      <p:guideLst>
        <p:guide orient="horz" pos="2208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5" Type="http://schemas.openxmlformats.org/officeDocument/2006/relationships/image" Target="../media/image36.wmf"/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emf"/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947C2D-A7E4-4A47-A858-7B7706F667D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0" name="Rectangle 4"/>
          <p:cNvSpPr>
            <a:spLocks noGrp="1" noRo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7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mpd="sng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zh-CN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2560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26627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  <p:sp>
        <p:nvSpPr>
          <p:cNvPr id="2765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3962400" y="1066800"/>
            <a:ext cx="4648200" cy="19812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strike="noStrike" noProof="1"/>
              <a:t>单击此处编辑母版标题样式</a:t>
            </a:r>
            <a:endParaRPr lang="zh-CN" strike="noStrike" noProof="1"/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3962400" y="3657600"/>
            <a:ext cx="4572000" cy="1676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fontAlgn="base"/>
            <a:r>
              <a:rPr lang="zh-CN" strike="noStrike" noProof="1"/>
              <a:t>单击此处编辑母版副标题样式</a:t>
            </a:r>
            <a:endParaRPr lang="zh-CN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07695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7695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7695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0363" y="685800"/>
            <a:ext cx="2135187" cy="51816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1625" y="685800"/>
            <a:ext cx="6256338" cy="51816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301625" y="685800"/>
            <a:ext cx="854075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04800" y="1981200"/>
            <a:ext cx="4194175" cy="18669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51375" y="1981200"/>
            <a:ext cx="4194175" cy="18669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304800" y="4000500"/>
            <a:ext cx="4194175" cy="18669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51375" y="4000500"/>
            <a:ext cx="4194175" cy="18669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685800"/>
            <a:ext cx="854075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194175" cy="38862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51375" y="1981200"/>
            <a:ext cx="4194175" cy="18669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51375" y="4000500"/>
            <a:ext cx="4194175" cy="18669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301625" y="685800"/>
            <a:ext cx="8543925" cy="5181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419417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1375" y="1981200"/>
            <a:ext cx="4194175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 noRot="1"/>
          </p:cNvSpPr>
          <p:nvPr>
            <p:ph type="title"/>
          </p:nvPr>
        </p:nvSpPr>
        <p:spPr>
          <a:xfrm>
            <a:off x="301625" y="685800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Rot="1"/>
          </p:cNvSpPr>
          <p:nvPr>
            <p:ph type="body"/>
          </p:nvPr>
        </p:nvSpPr>
        <p:spPr>
          <a:xfrm>
            <a:off x="304800" y="1981200"/>
            <a:ext cx="8540750" cy="3886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0198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2289175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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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emf"/><Relationship Id="rId2" Type="http://schemas.openxmlformats.org/officeDocument/2006/relationships/oleObject" Target="../embeddings/oleObject15.bin"/><Relationship Id="rId1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6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wmf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7.bin"/><Relationship Id="rId3" Type="http://schemas.openxmlformats.org/officeDocument/2006/relationships/image" Target="../media/image22.wmf"/><Relationship Id="rId2" Type="http://schemas.openxmlformats.org/officeDocument/2006/relationships/oleObject" Target="../embeddings/oleObject16.bin"/><Relationship Id="rId1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8.wmf"/><Relationship Id="rId7" Type="http://schemas.openxmlformats.org/officeDocument/2006/relationships/oleObject" Target="../embeddings/oleObject22.bin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25.wmf"/><Relationship Id="rId10" Type="http://schemas.openxmlformats.org/officeDocument/2006/relationships/vmlDrawing" Target="../drawings/vmlDrawing7.vml"/><Relationship Id="rId1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8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0.wmf"/><Relationship Id="rId3" Type="http://schemas.openxmlformats.org/officeDocument/2006/relationships/oleObject" Target="../embeddings/oleObject24.bin"/><Relationship Id="rId2" Type="http://schemas.openxmlformats.org/officeDocument/2006/relationships/image" Target="../media/image29.wmf"/><Relationship Id="rId10" Type="http://schemas.openxmlformats.org/officeDocument/2006/relationships/notesSlide" Target="../notesSlides/notesSlide3.xml"/><Relationship Id="rId1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4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33.wmf"/><Relationship Id="rId1" Type="http://schemas.openxmlformats.org/officeDocument/2006/relationships/oleObject" Target="../embeddings/oleObject26.bin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wmf"/><Relationship Id="rId3" Type="http://schemas.openxmlformats.org/officeDocument/2006/relationships/oleObject" Target="../embeddings/oleObject30.bin"/><Relationship Id="rId2" Type="http://schemas.openxmlformats.org/officeDocument/2006/relationships/image" Target="../media/image36.wmf"/><Relationship Id="rId1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9.emf"/><Relationship Id="rId3" Type="http://schemas.openxmlformats.org/officeDocument/2006/relationships/oleObject" Target="../embeddings/oleObject31.bin"/><Relationship Id="rId2" Type="http://schemas.openxmlformats.org/officeDocument/2006/relationships/image" Target="NULL" TargetMode="Externa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wmf"/><Relationship Id="rId3" Type="http://schemas.openxmlformats.org/officeDocument/2006/relationships/oleObject" Target="../embeddings/oleObject34.bin"/><Relationship Id="rId2" Type="http://schemas.openxmlformats.org/officeDocument/2006/relationships/image" Target="../media/image41.wmf"/><Relationship Id="rId1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9.bin"/><Relationship Id="rId8" Type="http://schemas.openxmlformats.org/officeDocument/2006/relationships/image" Target="../media/image28.wmf"/><Relationship Id="rId7" Type="http://schemas.openxmlformats.org/officeDocument/2006/relationships/oleObject" Target="../embeddings/oleObject38.bin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36.bin"/><Relationship Id="rId2" Type="http://schemas.openxmlformats.org/officeDocument/2006/relationships/image" Target="../media/image25.wmf"/><Relationship Id="rId12" Type="http://schemas.openxmlformats.org/officeDocument/2006/relationships/vmlDrawing" Target="../drawings/vmlDrawing13.v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36.wmf"/><Relationship Id="rId1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9.wmf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Relationship Id="rId3" Type="http://schemas.openxmlformats.org/officeDocument/2006/relationships/hyperlink" Target="&#20844;&#24320;&#35838;/&#25506;&#27714;&#20542;&#26012;&#35282;&#30340;&#33539;&#22260;.gsp" TargetMode="External"/><Relationship Id="rId2" Type="http://schemas.openxmlformats.org/officeDocument/2006/relationships/image" Target="../media/image7.wmf"/><Relationship Id="rId14" Type="http://schemas.openxmlformats.org/officeDocument/2006/relationships/notesSlide" Target="../notesSlides/notesSlide1.xml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wmf"/><Relationship Id="rId10" Type="http://schemas.openxmlformats.org/officeDocument/2006/relationships/oleObject" Target="../embeddings/oleObject5.bin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.bin"/><Relationship Id="rId8" Type="http://schemas.openxmlformats.org/officeDocument/2006/relationships/image" Target="../media/image15.emf"/><Relationship Id="rId7" Type="http://schemas.openxmlformats.org/officeDocument/2006/relationships/oleObject" Target="../embeddings/oleObject9.bin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12.wmf"/><Relationship Id="rId16" Type="http://schemas.openxmlformats.org/officeDocument/2006/relationships/notesSlide" Target="../notesSlides/notesSlide2.xml"/><Relationship Id="rId15" Type="http://schemas.openxmlformats.org/officeDocument/2006/relationships/vmlDrawing" Target="../drawings/vmlDrawing2.vml"/><Relationship Id="rId14" Type="http://schemas.openxmlformats.org/officeDocument/2006/relationships/slideLayout" Target="../slideLayouts/slideLayout7.xml"/><Relationship Id="rId13" Type="http://schemas.openxmlformats.org/officeDocument/2006/relationships/oleObject" Target="../embeddings/oleObject12.bin"/><Relationship Id="rId12" Type="http://schemas.openxmlformats.org/officeDocument/2006/relationships/image" Target="../media/image17.wmf"/><Relationship Id="rId11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1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0.emf"/><Relationship Id="rId2" Type="http://schemas.openxmlformats.org/officeDocument/2006/relationships/oleObject" Target="../embeddings/oleObject14.bin"/><Relationship Id="rId1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5" name="WordArt 2"/>
          <p:cNvSpPr/>
          <p:nvPr/>
        </p:nvSpPr>
        <p:spPr>
          <a:xfrm>
            <a:off x="304800" y="2286000"/>
            <a:ext cx="8382000" cy="2209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6.3直线的点斜式和斜截式方程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Line 2"/>
          <p:cNvSpPr/>
          <p:nvPr/>
        </p:nvSpPr>
        <p:spPr>
          <a:xfrm>
            <a:off x="4295538" y="1714932"/>
            <a:ext cx="0" cy="2620635"/>
          </a:xfrm>
          <a:prstGeom prst="line">
            <a:avLst/>
          </a:prstGeom>
          <a:ln w="38100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08900" name="Rectangle 4"/>
          <p:cNvSpPr/>
          <p:nvPr/>
        </p:nvSpPr>
        <p:spPr>
          <a:xfrm>
            <a:off x="6054531" y="4799794"/>
            <a:ext cx="1447973" cy="984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80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x=</a:t>
            </a:r>
            <a:r>
              <a:rPr lang="en-US" altLang="zh-CN" sz="580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zh-CN" sz="580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Line 5"/>
          <p:cNvSpPr/>
          <p:nvPr/>
        </p:nvSpPr>
        <p:spPr>
          <a:xfrm>
            <a:off x="448100" y="3890923"/>
            <a:ext cx="355024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sp>
        <p:nvSpPr>
          <p:cNvPr id="17413" name="Line 6"/>
          <p:cNvSpPr/>
          <p:nvPr/>
        </p:nvSpPr>
        <p:spPr>
          <a:xfrm flipV="1">
            <a:off x="1149624" y="1795567"/>
            <a:ext cx="0" cy="2432871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pic>
        <p:nvPicPr>
          <p:cNvPr id="208903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8862" y="2681399"/>
            <a:ext cx="547166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8904" name="Text Box 8"/>
          <p:cNvSpPr txBox="1"/>
          <p:nvPr/>
        </p:nvSpPr>
        <p:spPr>
          <a:xfrm>
            <a:off x="3484581" y="3488900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x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sp>
        <p:nvSpPr>
          <p:cNvPr id="17416" name="Text Box 9"/>
          <p:cNvSpPr txBox="1"/>
          <p:nvPr/>
        </p:nvSpPr>
        <p:spPr>
          <a:xfrm>
            <a:off x="741841" y="1744882"/>
            <a:ext cx="334059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y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sp>
        <p:nvSpPr>
          <p:cNvPr id="208906" name="Text Box 10"/>
          <p:cNvSpPr txBox="1"/>
          <p:nvPr/>
        </p:nvSpPr>
        <p:spPr>
          <a:xfrm>
            <a:off x="2362604" y="1855467"/>
            <a:ext cx="334059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l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sp>
        <p:nvSpPr>
          <p:cNvPr id="17418" name="Line 11"/>
          <p:cNvSpPr/>
          <p:nvPr/>
        </p:nvSpPr>
        <p:spPr>
          <a:xfrm>
            <a:off x="2375274" y="3674361"/>
            <a:ext cx="320236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19" name="Line 12"/>
          <p:cNvSpPr/>
          <p:nvPr/>
        </p:nvSpPr>
        <p:spPr>
          <a:xfrm>
            <a:off x="2663256" y="3674361"/>
            <a:ext cx="0" cy="22117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08920" name="Group 24"/>
          <p:cNvGrpSpPr/>
          <p:nvPr/>
        </p:nvGrpSpPr>
        <p:grpSpPr>
          <a:xfrm>
            <a:off x="2043519" y="1934950"/>
            <a:ext cx="716028" cy="2328045"/>
            <a:chOff x="1287" y="863"/>
            <a:chExt cx="451" cy="2021"/>
          </a:xfrm>
        </p:grpSpPr>
        <p:grpSp>
          <p:nvGrpSpPr>
            <p:cNvPr id="17428" name="Group 13"/>
            <p:cNvGrpSpPr/>
            <p:nvPr/>
          </p:nvGrpSpPr>
          <p:grpSpPr>
            <a:xfrm>
              <a:off x="1475" y="863"/>
              <a:ext cx="263" cy="2021"/>
              <a:chOff x="1475" y="863"/>
              <a:chExt cx="263" cy="2021"/>
            </a:xfrm>
          </p:grpSpPr>
          <p:sp>
            <p:nvSpPr>
              <p:cNvPr id="17430" name="Line 14"/>
              <p:cNvSpPr/>
              <p:nvPr/>
            </p:nvSpPr>
            <p:spPr>
              <a:xfrm flipV="1">
                <a:off x="1475" y="863"/>
                <a:ext cx="6" cy="1971"/>
              </a:xfrm>
              <a:prstGeom prst="line">
                <a:avLst/>
              </a:prstGeom>
              <a:ln w="508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1" name="Rectangle 15"/>
              <p:cNvSpPr/>
              <p:nvPr/>
            </p:nvSpPr>
            <p:spPr>
              <a:xfrm>
                <a:off x="1489" y="2534"/>
                <a:ext cx="249" cy="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eaLnBrk="0" hangingPunct="0"/>
                <a:r>
                  <a:rPr lang="en-US" altLang="zh-CN" sz="2030" b="1" i="1" dirty="0">
                    <a:latin typeface="Times New Roman" panose="02020603050405020304" pitchFamily="18" charset="0"/>
                  </a:rPr>
                  <a:t>x</a:t>
                </a:r>
                <a:r>
                  <a:rPr lang="en-US" altLang="zh-CN" sz="2030" b="1" i="1" baseline="-25000" dirty="0">
                    <a:latin typeface="Times New Roman" panose="02020603050405020304" pitchFamily="18" charset="0"/>
                  </a:rPr>
                  <a:t>0</a:t>
                </a:r>
                <a:endParaRPr lang="en-US" altLang="zh-CN" sz="2030" b="1" i="1" baseline="-25000" dirty="0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17429" name="Picture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87" y="2371"/>
              <a:ext cx="345" cy="3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421" name="AutoShape 17"/>
          <p:cNvSpPr/>
          <p:nvPr/>
        </p:nvSpPr>
        <p:spPr>
          <a:xfrm flipH="1" flipV="1">
            <a:off x="93306" y="4590143"/>
            <a:ext cx="4202231" cy="1327020"/>
          </a:xfrm>
          <a:prstGeom prst="wedgeEllipseCallout">
            <a:avLst>
              <a:gd name="adj1" fmla="val -3949"/>
              <a:gd name="adj2" fmla="val 139583"/>
            </a:avLst>
          </a:prstGeom>
          <a:solidFill>
            <a:srgbClr val="008080">
              <a:alpha val="20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anchor="ctr"/>
          <a:p>
            <a:pPr algn="ctr" eaLnBrk="0" hangingPunct="0"/>
            <a:r>
              <a:rPr lang="zh-CN" altLang="en-US" sz="3265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直线上任意点</a:t>
            </a:r>
            <a:endParaRPr lang="zh-CN" altLang="en-US" sz="3265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3265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横坐标都等于</a:t>
            </a:r>
            <a:r>
              <a:rPr lang="en-US" altLang="zh-CN" sz="3265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x</a:t>
            </a:r>
            <a:r>
              <a:rPr lang="en-US" altLang="zh-CN" sz="3265" b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0</a:t>
            </a:r>
            <a:endParaRPr lang="en-US" altLang="zh-CN" sz="3265" b="1" baseline="-25000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8914" name="Text Box 18"/>
          <p:cNvSpPr txBox="1"/>
          <p:nvPr/>
        </p:nvSpPr>
        <p:spPr>
          <a:xfrm>
            <a:off x="647383" y="3855213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O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sp>
        <p:nvSpPr>
          <p:cNvPr id="208915" name="Text Box 19"/>
          <p:cNvSpPr txBox="1"/>
          <p:nvPr/>
        </p:nvSpPr>
        <p:spPr>
          <a:xfrm>
            <a:off x="2406377" y="2609980"/>
            <a:ext cx="1937542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Times New Roman" panose="02020603050405020304" pitchFamily="18" charset="0"/>
              </a:rPr>
              <a:t>P</a:t>
            </a:r>
            <a:r>
              <a:rPr lang="en-US" altLang="zh-CN" sz="2030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30" b="1" dirty="0">
                <a:latin typeface="Times New Roman" panose="02020603050405020304" pitchFamily="18" charset="0"/>
              </a:rPr>
              <a:t>(x</a:t>
            </a:r>
            <a:r>
              <a:rPr lang="en-US" altLang="zh-CN" sz="2030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30" b="1" dirty="0">
                <a:latin typeface="Times New Roman" panose="02020603050405020304" pitchFamily="18" charset="0"/>
              </a:rPr>
              <a:t>,y</a:t>
            </a:r>
            <a:r>
              <a:rPr lang="en-US" altLang="zh-CN" sz="2030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30" b="1" dirty="0">
                <a:latin typeface="Times New Roman" panose="02020603050405020304" pitchFamily="18" charset="0"/>
              </a:rPr>
              <a:t>)</a:t>
            </a:r>
            <a:endParaRPr lang="en-US" altLang="zh-CN" sz="2030" b="1" dirty="0">
              <a:latin typeface="Times New Roman" panose="02020603050405020304" pitchFamily="18" charset="0"/>
            </a:endParaRPr>
          </a:p>
        </p:txBody>
      </p:sp>
      <p:sp>
        <p:nvSpPr>
          <p:cNvPr id="208916" name="Text Box 20"/>
          <p:cNvSpPr txBox="1"/>
          <p:nvPr/>
        </p:nvSpPr>
        <p:spPr>
          <a:xfrm>
            <a:off x="4572000" y="940837"/>
            <a:ext cx="4572000" cy="2249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lnSpc>
                <a:spcPct val="140000"/>
              </a:lnSpc>
            </a:pPr>
            <a:r>
              <a:rPr lang="en-US" altLang="zh-CN" sz="334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340" b="1" dirty="0">
                <a:latin typeface="黑体" panose="02010609060101010101" pitchFamily="49" charset="-122"/>
                <a:ea typeface="黑体" panose="02010609060101010101" pitchFamily="49" charset="-122"/>
              </a:rPr>
              <a:t>当</a:t>
            </a:r>
            <a:r>
              <a:rPr lang="zh-CN" altLang="en-US" sz="3340" b="1" dirty="0">
                <a:solidFill>
                  <a:srgbClr val="0404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直线的倾斜角为</a:t>
            </a:r>
            <a:r>
              <a:rPr lang="en-US" altLang="zh-CN" sz="3340" b="1" dirty="0">
                <a:solidFill>
                  <a:srgbClr val="0404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</a:t>
            </a:r>
            <a:r>
              <a:rPr lang="en-US" altLang="zh-CN" sz="3340" b="1" baseline="30000" dirty="0">
                <a:solidFill>
                  <a:srgbClr val="0404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3340" b="1" dirty="0">
                <a:solidFill>
                  <a:srgbClr val="0404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时，直线没有斜率</a:t>
            </a:r>
            <a:r>
              <a:rPr lang="en-US" altLang="zh-CN" sz="3340" b="1" dirty="0">
                <a:solidFill>
                  <a:srgbClr val="0404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  <a:r>
              <a:rPr lang="zh-CN" altLang="en-US" sz="3340" b="1" dirty="0">
                <a:solidFill>
                  <a:srgbClr val="04040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此时直线的方程是：</a:t>
            </a:r>
            <a:endParaRPr lang="zh-CN" altLang="en-US" sz="334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08917" name="Object 21"/>
          <p:cNvGraphicFramePr>
            <a:graphicFrameLocks noChangeAspect="1"/>
          </p:cNvGraphicFramePr>
          <p:nvPr/>
        </p:nvGraphicFramePr>
        <p:xfrm>
          <a:off x="5847184" y="2937127"/>
          <a:ext cx="1989379" cy="1155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" r:id="rId2" imgW="508000" imgH="292100" progId="Equation.DSMT4">
                  <p:embed/>
                </p:oleObj>
              </mc:Choice>
              <mc:Fallback>
                <p:oleObj name="" r:id="rId2" imgW="508000" imgH="292100" progId="Equation.DSMT4">
                  <p:embed/>
                  <p:pic>
                    <p:nvPicPr>
                      <p:cNvPr id="0" name="图片 3095"/>
                      <p:cNvPicPr/>
                      <p:nvPr/>
                    </p:nvPicPr>
                    <p:blipFill>
                      <a:blip r:embed="rId3">
                        <a:clrChange>
                          <a:clrFrom>
                            <a:srgbClr val="000000"/>
                          </a:clrFrom>
                          <a:clrTo>
                            <a:srgbClr val="FF0000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847184" y="2937127"/>
                        <a:ext cx="1989379" cy="115538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19" name="Text Box 23"/>
          <p:cNvSpPr txBox="1"/>
          <p:nvPr/>
        </p:nvSpPr>
        <p:spPr>
          <a:xfrm>
            <a:off x="4470631" y="4025698"/>
            <a:ext cx="4580063" cy="10966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65" b="1" dirty="0">
                <a:latin typeface="Times New Roman" panose="02020603050405020304" pitchFamily="18" charset="0"/>
              </a:rPr>
              <a:t>问：</a:t>
            </a:r>
            <a:r>
              <a:rPr lang="en-US" altLang="zh-CN" sz="3265" b="1" i="1" dirty="0">
                <a:latin typeface="Times New Roman" panose="02020603050405020304" pitchFamily="18" charset="0"/>
              </a:rPr>
              <a:t>y </a:t>
            </a:r>
            <a:r>
              <a:rPr lang="zh-CN" altLang="en-US" sz="3265" b="1" dirty="0">
                <a:latin typeface="Times New Roman" panose="02020603050405020304" pitchFamily="18" charset="0"/>
              </a:rPr>
              <a:t>轴所在直线方程</a:t>
            </a:r>
            <a:endParaRPr lang="zh-CN" altLang="en-US" sz="3265" b="1" dirty="0">
              <a:latin typeface="Times New Roman" panose="02020603050405020304" pitchFamily="18" charset="0"/>
            </a:endParaRPr>
          </a:p>
          <a:p>
            <a:r>
              <a:rPr lang="zh-CN" altLang="en-US" sz="3265" b="1" dirty="0">
                <a:latin typeface="Times New Roman" panose="02020603050405020304" pitchFamily="18" charset="0"/>
              </a:rPr>
              <a:t>是什么？</a:t>
            </a:r>
            <a:endParaRPr lang="zh-CN" altLang="en-US" sz="3265" b="1" i="1" dirty="0">
              <a:latin typeface="Times New Roman" panose="02020603050405020304" pitchFamily="18" charset="0"/>
            </a:endParaRPr>
          </a:p>
        </p:txBody>
      </p:sp>
      <p:sp>
        <p:nvSpPr>
          <p:cNvPr id="208921" name="WordArt 25"/>
          <p:cNvSpPr>
            <a:spLocks noChangeArrowheads="1" noChangeShapeType="1" noTextEdit="1"/>
          </p:cNvSpPr>
          <p:nvPr/>
        </p:nvSpPr>
        <p:spPr bwMode="auto">
          <a:xfrm>
            <a:off x="756817" y="1162007"/>
            <a:ext cx="2209397" cy="552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99CCFF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10" b="1" i="0" u="none" strike="noStrike" kern="1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特例：</a:t>
            </a:r>
            <a:r>
              <a:rPr kumimoji="0" lang="en-US" altLang="zh-CN" sz="2610" b="1" i="0" u="none" strike="noStrike" kern="1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(2)</a:t>
            </a:r>
            <a:endParaRPr kumimoji="0" lang="zh-CN" altLang="en-US" sz="2610" b="1" i="0" u="none" strike="noStrike" kern="10" cap="none" spc="0" normalizeH="0" baseline="0" noProof="0">
              <a:ln>
                <a:noFill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8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31214E-7 L -0.13403 0.00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8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0" grpId="0"/>
      <p:bldP spid="208904" grpId="0"/>
      <p:bldP spid="208906" grpId="0"/>
      <p:bldP spid="17421" grpId="0" animBg="1"/>
      <p:bldP spid="208914" grpId="0"/>
      <p:bldP spid="208915" grpId="0"/>
      <p:bldP spid="208916" grpId="0"/>
      <p:bldP spid="2089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301805" y="1095195"/>
            <a:ext cx="8540390" cy="252272"/>
          </a:xfrm>
        </p:spPr>
        <p:txBody>
          <a:bodyPr vert="horz" wrap="square" lIns="66351" tIns="33175" rIns="66351" bIns="33175" anchor="ctr"/>
          <a:p>
            <a:pPr eaLnBrk="1" hangingPunct="1"/>
            <a:r>
              <a:rPr lang="zh-CN" altLang="en-US" sz="2900" b="1" dirty="0"/>
              <a:t>小结</a:t>
            </a:r>
            <a:r>
              <a:rPr lang="en-US" altLang="zh-CN" sz="2900" b="1" dirty="0"/>
              <a:t>:</a:t>
            </a:r>
            <a:r>
              <a:rPr lang="zh-CN" altLang="en-US" sz="2900" b="1" dirty="0"/>
              <a:t>点斜式方程</a:t>
            </a:r>
            <a:endParaRPr lang="zh-CN" altLang="en-US" sz="2900" b="1" dirty="0"/>
          </a:p>
        </p:txBody>
      </p:sp>
      <p:sp>
        <p:nvSpPr>
          <p:cNvPr id="18435" name="Line 3"/>
          <p:cNvSpPr/>
          <p:nvPr/>
        </p:nvSpPr>
        <p:spPr>
          <a:xfrm flipV="1">
            <a:off x="1520544" y="1756401"/>
            <a:ext cx="1627674" cy="1052862"/>
          </a:xfrm>
          <a:prstGeom prst="line">
            <a:avLst/>
          </a:prstGeom>
          <a:ln w="3810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36" name="Line 4"/>
          <p:cNvSpPr/>
          <p:nvPr/>
        </p:nvSpPr>
        <p:spPr>
          <a:xfrm flipV="1">
            <a:off x="754513" y="2710197"/>
            <a:ext cx="2696662" cy="11519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sp>
        <p:nvSpPr>
          <p:cNvPr id="18437" name="Line 5"/>
          <p:cNvSpPr/>
          <p:nvPr/>
        </p:nvSpPr>
        <p:spPr>
          <a:xfrm flipV="1">
            <a:off x="1254449" y="1659639"/>
            <a:ext cx="0" cy="1239474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pic>
        <p:nvPicPr>
          <p:cNvPr id="21402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8545" y="2092764"/>
            <a:ext cx="548317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23" name="Text Box 7"/>
          <p:cNvSpPr txBox="1"/>
          <p:nvPr/>
        </p:nvSpPr>
        <p:spPr>
          <a:xfrm>
            <a:off x="2939719" y="2597308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x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sp>
        <p:nvSpPr>
          <p:cNvPr id="214024" name="Text Box 8"/>
          <p:cNvSpPr txBox="1"/>
          <p:nvPr/>
        </p:nvSpPr>
        <p:spPr>
          <a:xfrm>
            <a:off x="848971" y="1596284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y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sp>
        <p:nvSpPr>
          <p:cNvPr id="18441" name="Freeform 9"/>
          <p:cNvSpPr/>
          <p:nvPr/>
        </p:nvSpPr>
        <p:spPr>
          <a:xfrm>
            <a:off x="2044672" y="2480964"/>
            <a:ext cx="158966" cy="199283"/>
          </a:xfrm>
          <a:custGeom>
            <a:avLst/>
            <a:gdLst/>
            <a:ahLst/>
            <a:cxnLst>
              <a:cxn ang="0">
                <a:pos x="412748254" y="435985444"/>
              </a:cxn>
              <a:cxn ang="0">
                <a:pos x="412748254" y="194050884"/>
              </a:cxn>
              <a:cxn ang="0">
                <a:pos x="0" y="0"/>
              </a:cxn>
            </a:cxnLst>
            <a:pathLst>
              <a:path w="100" h="173">
                <a:moveTo>
                  <a:pt x="86" y="173"/>
                </a:moveTo>
                <a:cubicBezTo>
                  <a:pt x="93" y="139"/>
                  <a:pt x="100" y="106"/>
                  <a:pt x="86" y="77"/>
                </a:cubicBezTo>
                <a:cubicBezTo>
                  <a:pt x="72" y="48"/>
                  <a:pt x="14" y="13"/>
                  <a:pt x="0" y="0"/>
                </a:cubicBezTo>
              </a:path>
            </a:pathLst>
          </a:custGeom>
          <a:noFill/>
          <a:ln w="57150" cap="flat" cmpd="sng">
            <a:solidFill>
              <a:schemeClr val="tx2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2320"/>
          </a:p>
        </p:txBody>
      </p:sp>
      <p:sp>
        <p:nvSpPr>
          <p:cNvPr id="214026" name="Text Box 10"/>
          <p:cNvSpPr txBox="1"/>
          <p:nvPr/>
        </p:nvSpPr>
        <p:spPr>
          <a:xfrm>
            <a:off x="2522721" y="1603195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l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214027" name="Object 11"/>
          <p:cNvGraphicFramePr>
            <a:graphicFrameLocks noChangeAspect="1"/>
          </p:cNvGraphicFramePr>
          <p:nvPr/>
        </p:nvGraphicFramePr>
        <p:xfrm>
          <a:off x="4429161" y="2163032"/>
          <a:ext cx="3934984" cy="823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" r:id="rId2" imgW="1091565" imgH="228600" progId="Equation.DSMT4">
                  <p:embed/>
                </p:oleObj>
              </mc:Choice>
              <mc:Fallback>
                <p:oleObj name="" r:id="rId2" imgW="1091565" imgH="228600" progId="Equation.DSMT4">
                  <p:embed/>
                  <p:pic>
                    <p:nvPicPr>
                      <p:cNvPr id="0" name="图片 309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9161" y="2163032"/>
                        <a:ext cx="3934984" cy="823628"/>
                      </a:xfrm>
                      <a:prstGeom prst="rect">
                        <a:avLst/>
                      </a:prstGeom>
                      <a:solidFill>
                        <a:schemeClr val="tx2">
                          <a:alpha val="30196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Line 12"/>
          <p:cNvSpPr/>
          <p:nvPr/>
        </p:nvSpPr>
        <p:spPr>
          <a:xfrm flipV="1">
            <a:off x="726867" y="3811440"/>
            <a:ext cx="2143737" cy="3456"/>
          </a:xfrm>
          <a:prstGeom prst="line">
            <a:avLst/>
          </a:prstGeom>
          <a:ln w="3810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45" name="Line 13"/>
          <p:cNvSpPr/>
          <p:nvPr/>
        </p:nvSpPr>
        <p:spPr>
          <a:xfrm>
            <a:off x="631256" y="4115549"/>
            <a:ext cx="2743891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sp>
        <p:nvSpPr>
          <p:cNvPr id="18446" name="Line 14"/>
          <p:cNvSpPr/>
          <p:nvPr/>
        </p:nvSpPr>
        <p:spPr>
          <a:xfrm flipH="1" flipV="1">
            <a:off x="1241778" y="3014306"/>
            <a:ext cx="13823" cy="1316653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pic>
        <p:nvPicPr>
          <p:cNvPr id="214031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9261" y="3607549"/>
            <a:ext cx="547166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32" name="Text Box 16"/>
          <p:cNvSpPr txBox="1"/>
          <p:nvPr/>
        </p:nvSpPr>
        <p:spPr>
          <a:xfrm>
            <a:off x="2876363" y="4110941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x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sp>
        <p:nvSpPr>
          <p:cNvPr id="214033" name="Text Box 17"/>
          <p:cNvSpPr txBox="1"/>
          <p:nvPr/>
        </p:nvSpPr>
        <p:spPr>
          <a:xfrm>
            <a:off x="814413" y="3041952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y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sp>
        <p:nvSpPr>
          <p:cNvPr id="214034" name="Text Box 18"/>
          <p:cNvSpPr txBox="1"/>
          <p:nvPr/>
        </p:nvSpPr>
        <p:spPr>
          <a:xfrm>
            <a:off x="2364907" y="4574016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l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sp>
        <p:nvSpPr>
          <p:cNvPr id="18451" name="Line 19"/>
          <p:cNvSpPr/>
          <p:nvPr/>
        </p:nvSpPr>
        <p:spPr>
          <a:xfrm flipV="1">
            <a:off x="2116091" y="4570560"/>
            <a:ext cx="9215" cy="1154231"/>
          </a:xfrm>
          <a:prstGeom prst="line">
            <a:avLst/>
          </a:prstGeom>
          <a:ln w="3810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2" name="Line 20"/>
          <p:cNvSpPr/>
          <p:nvPr/>
        </p:nvSpPr>
        <p:spPr>
          <a:xfrm flipV="1">
            <a:off x="555229" y="5399948"/>
            <a:ext cx="2682839" cy="1036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sp>
        <p:nvSpPr>
          <p:cNvPr id="18453" name="Line 21"/>
          <p:cNvSpPr/>
          <p:nvPr/>
        </p:nvSpPr>
        <p:spPr>
          <a:xfrm flipH="1" flipV="1">
            <a:off x="1242930" y="4497989"/>
            <a:ext cx="13823" cy="1249842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arrow" w="lg" len="lg"/>
          </a:ln>
        </p:spPr>
      </p:sp>
      <p:pic>
        <p:nvPicPr>
          <p:cNvPr id="214038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9261" y="4698424"/>
            <a:ext cx="547166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39" name="Text Box 23"/>
          <p:cNvSpPr txBox="1"/>
          <p:nvPr/>
        </p:nvSpPr>
        <p:spPr>
          <a:xfrm>
            <a:off x="2878667" y="5379214"/>
            <a:ext cx="334059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x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sp>
        <p:nvSpPr>
          <p:cNvPr id="214040" name="Text Box 24"/>
          <p:cNvSpPr txBox="1"/>
          <p:nvPr/>
        </p:nvSpPr>
        <p:spPr>
          <a:xfrm>
            <a:off x="833995" y="4501445"/>
            <a:ext cx="334059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y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sp>
        <p:nvSpPr>
          <p:cNvPr id="214041" name="Text Box 25"/>
          <p:cNvSpPr txBox="1"/>
          <p:nvPr/>
        </p:nvSpPr>
        <p:spPr>
          <a:xfrm>
            <a:off x="2409832" y="3534977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i="1" dirty="0">
                <a:latin typeface="Times New Roman" panose="02020603050405020304" pitchFamily="18" charset="0"/>
              </a:rPr>
              <a:t>l</a:t>
            </a:r>
            <a:endParaRPr lang="en-US" altLang="zh-CN" sz="2030" b="1" i="1" dirty="0">
              <a:latin typeface="Times New Roman" panose="02020603050405020304" pitchFamily="18" charset="0"/>
            </a:endParaRPr>
          </a:p>
        </p:txBody>
      </p:sp>
      <p:sp>
        <p:nvSpPr>
          <p:cNvPr id="18458" name="Line 26"/>
          <p:cNvSpPr/>
          <p:nvPr/>
        </p:nvSpPr>
        <p:spPr>
          <a:xfrm>
            <a:off x="2149497" y="5193753"/>
            <a:ext cx="320236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9" name="Line 27"/>
          <p:cNvSpPr/>
          <p:nvPr/>
        </p:nvSpPr>
        <p:spPr>
          <a:xfrm>
            <a:off x="2438631" y="5193753"/>
            <a:ext cx="0" cy="22117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14044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9261" y="5191449"/>
            <a:ext cx="547166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45" name="Text Box 29"/>
          <p:cNvSpPr txBox="1"/>
          <p:nvPr/>
        </p:nvSpPr>
        <p:spPr>
          <a:xfrm>
            <a:off x="755664" y="5374606"/>
            <a:ext cx="335211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Arial" panose="020B0604020202020204" pitchFamily="34" charset="0"/>
              </a:rPr>
              <a:t>O</a:t>
            </a:r>
            <a:endParaRPr lang="en-US" altLang="zh-CN" sz="2030" b="1" dirty="0">
              <a:latin typeface="Arial" panose="020B0604020202020204" pitchFamily="34" charset="0"/>
            </a:endParaRPr>
          </a:p>
        </p:txBody>
      </p:sp>
      <p:graphicFrame>
        <p:nvGraphicFramePr>
          <p:cNvPr id="214046" name="Object 30"/>
          <p:cNvGraphicFramePr>
            <a:graphicFrameLocks noChangeAspect="1"/>
          </p:cNvGraphicFramePr>
          <p:nvPr/>
        </p:nvGraphicFramePr>
        <p:xfrm>
          <a:off x="4330096" y="3632892"/>
          <a:ext cx="3968390" cy="793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" r:id="rId4" imgW="1143000" imgH="228600" progId="Equation.DSMT4">
                  <p:embed/>
                </p:oleObj>
              </mc:Choice>
              <mc:Fallback>
                <p:oleObj name="" r:id="rId4" imgW="1143000" imgH="228600" progId="Equation.DSMT4">
                  <p:embed/>
                  <p:pic>
                    <p:nvPicPr>
                      <p:cNvPr id="0" name="图片 309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0096" y="3632892"/>
                        <a:ext cx="3968390" cy="793678"/>
                      </a:xfrm>
                      <a:prstGeom prst="rect">
                        <a:avLst/>
                      </a:prstGeom>
                      <a:solidFill>
                        <a:schemeClr val="tx2">
                          <a:alpha val="25882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047" name="Object 31"/>
          <p:cNvGraphicFramePr>
            <a:graphicFrameLocks noChangeAspect="1"/>
          </p:cNvGraphicFramePr>
          <p:nvPr/>
        </p:nvGraphicFramePr>
        <p:xfrm>
          <a:off x="4308209" y="5019812"/>
          <a:ext cx="3846286" cy="786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" r:id="rId6" imgW="1117600" imgH="228600" progId="Equation.DSMT4">
                  <p:embed/>
                </p:oleObj>
              </mc:Choice>
              <mc:Fallback>
                <p:oleObj name="" r:id="rId6" imgW="1117600" imgH="228600" progId="Equation.DSMT4">
                  <p:embed/>
                  <p:pic>
                    <p:nvPicPr>
                      <p:cNvPr id="0" name="图片 309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08209" y="5019812"/>
                        <a:ext cx="3846286" cy="786766"/>
                      </a:xfrm>
                      <a:prstGeom prst="rect">
                        <a:avLst/>
                      </a:prstGeom>
                      <a:solidFill>
                        <a:schemeClr val="tx2">
                          <a:alpha val="25882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64" name="Line 32"/>
          <p:cNvSpPr/>
          <p:nvPr/>
        </p:nvSpPr>
        <p:spPr>
          <a:xfrm flipV="1">
            <a:off x="365161" y="1471876"/>
            <a:ext cx="8413678" cy="21886"/>
          </a:xfrm>
          <a:prstGeom prst="line">
            <a:avLst/>
          </a:prstGeom>
          <a:ln w="38100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5" name="Line 33"/>
          <p:cNvSpPr/>
          <p:nvPr/>
        </p:nvSpPr>
        <p:spPr>
          <a:xfrm flipV="1">
            <a:off x="381288" y="5803123"/>
            <a:ext cx="8413678" cy="21886"/>
          </a:xfrm>
          <a:prstGeom prst="line">
            <a:avLst/>
          </a:prstGeom>
          <a:ln w="38100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66" name="Line 34"/>
          <p:cNvSpPr/>
          <p:nvPr/>
        </p:nvSpPr>
        <p:spPr>
          <a:xfrm flipV="1">
            <a:off x="327147" y="4427721"/>
            <a:ext cx="8413678" cy="21886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8467" name="Line 35"/>
          <p:cNvSpPr/>
          <p:nvPr/>
        </p:nvSpPr>
        <p:spPr>
          <a:xfrm flipV="1">
            <a:off x="365161" y="3025825"/>
            <a:ext cx="8413678" cy="21887"/>
          </a:xfrm>
          <a:prstGeom prst="line">
            <a:avLst/>
          </a:prstGeom>
          <a:ln w="38100" cap="flat" cmpd="sng">
            <a:solidFill>
              <a:schemeClr val="hlink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14052" name="Rectangle 36"/>
          <p:cNvSpPr/>
          <p:nvPr/>
        </p:nvSpPr>
        <p:spPr>
          <a:xfrm>
            <a:off x="4129660" y="1493762"/>
            <a:ext cx="4023682" cy="6496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①</a:t>
            </a:r>
            <a:r>
              <a:rPr lang="zh-CN" altLang="en-US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倾斜角</a:t>
            </a:r>
            <a:r>
              <a:rPr lang="en-US" altLang="zh-CN" sz="3630" b="1" i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α</a:t>
            </a:r>
            <a:r>
              <a:rPr lang="en-US" altLang="zh-CN" sz="3630" b="1" dirty="0">
                <a:solidFill>
                  <a:srgbClr val="FF0000"/>
                </a:solidFill>
                <a:latin typeface="宋体" panose="02010600030101010101" pitchFamily="2" charset="-122"/>
              </a:rPr>
              <a:t>≠90</a:t>
            </a:r>
            <a:r>
              <a:rPr lang="en-US" altLang="zh-CN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°</a:t>
            </a:r>
            <a:endParaRPr lang="en-US" altLang="zh-CN" sz="363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4053" name="Rectangle 37"/>
          <p:cNvSpPr/>
          <p:nvPr/>
        </p:nvSpPr>
        <p:spPr>
          <a:xfrm>
            <a:off x="4129660" y="3041952"/>
            <a:ext cx="4076671" cy="6496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②</a:t>
            </a:r>
            <a:r>
              <a:rPr lang="zh-CN" altLang="en-US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倾斜角</a:t>
            </a:r>
            <a:r>
              <a:rPr lang="en-US" altLang="zh-CN" sz="3630" b="1" i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α</a:t>
            </a:r>
            <a:r>
              <a:rPr lang="en-US" altLang="zh-CN" sz="3630" b="1" dirty="0">
                <a:solidFill>
                  <a:srgbClr val="FF0000"/>
                </a:solidFill>
                <a:latin typeface="宋体" panose="02010600030101010101" pitchFamily="2" charset="-122"/>
              </a:rPr>
              <a:t>=0</a:t>
            </a:r>
            <a:r>
              <a:rPr lang="en-US" altLang="zh-CN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°</a:t>
            </a:r>
            <a:endParaRPr lang="en-US" altLang="zh-CN" sz="363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4054" name="Rectangle 38"/>
          <p:cNvSpPr/>
          <p:nvPr/>
        </p:nvSpPr>
        <p:spPr>
          <a:xfrm>
            <a:off x="4129660" y="4424265"/>
            <a:ext cx="4040961" cy="6496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en-US" altLang="zh-CN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③</a:t>
            </a:r>
            <a:r>
              <a:rPr lang="zh-CN" altLang="en-US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倾斜角</a:t>
            </a:r>
            <a:r>
              <a:rPr lang="en-US" altLang="zh-CN" sz="3630" b="1" i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</a:rPr>
              <a:t>α</a:t>
            </a:r>
            <a:r>
              <a:rPr lang="en-US" altLang="zh-CN" sz="3630" b="1" dirty="0">
                <a:solidFill>
                  <a:srgbClr val="FF0000"/>
                </a:solidFill>
                <a:latin typeface="宋体" panose="02010600030101010101" pitchFamily="2" charset="-122"/>
              </a:rPr>
              <a:t>=90</a:t>
            </a:r>
            <a:r>
              <a:rPr lang="en-US" altLang="zh-CN" sz="363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°</a:t>
            </a:r>
            <a:endParaRPr lang="en-US" altLang="zh-CN" sz="363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14055" name="Picture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4164" y="3612157"/>
            <a:ext cx="547165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4056" name="Rectangle 40"/>
          <p:cNvSpPr/>
          <p:nvPr/>
        </p:nvSpPr>
        <p:spPr>
          <a:xfrm>
            <a:off x="813261" y="3696247"/>
            <a:ext cx="419100" cy="4032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/>
            <a:r>
              <a:rPr lang="en-US" altLang="zh-CN" sz="2030" b="1" dirty="0">
                <a:latin typeface="Arial" panose="020B0604020202020204" pitchFamily="34" charset="0"/>
              </a:rPr>
              <a:t>y</a:t>
            </a:r>
            <a:r>
              <a:rPr lang="en-US" altLang="zh-CN" sz="2030" b="1" baseline="-25000" dirty="0">
                <a:latin typeface="Arial" panose="020B0604020202020204" pitchFamily="34" charset="0"/>
              </a:rPr>
              <a:t>0</a:t>
            </a:r>
            <a:endParaRPr lang="en-US" altLang="zh-CN" sz="2030" b="1" baseline="-25000" dirty="0">
              <a:latin typeface="Arial" panose="020B0604020202020204" pitchFamily="34" charset="0"/>
            </a:endParaRPr>
          </a:p>
        </p:txBody>
      </p:sp>
      <p:sp>
        <p:nvSpPr>
          <p:cNvPr id="214057" name="Rectangle 41"/>
          <p:cNvSpPr/>
          <p:nvPr/>
        </p:nvSpPr>
        <p:spPr>
          <a:xfrm>
            <a:off x="1704853" y="5357327"/>
            <a:ext cx="419100" cy="4032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/>
            <a:r>
              <a:rPr lang="en-US" altLang="zh-CN" sz="2030" b="1" dirty="0">
                <a:latin typeface="Arial" panose="020B0604020202020204" pitchFamily="34" charset="0"/>
              </a:rPr>
              <a:t>x</a:t>
            </a:r>
            <a:r>
              <a:rPr lang="en-US" altLang="zh-CN" sz="2030" b="1" baseline="-25000" dirty="0">
                <a:latin typeface="Arial" panose="020B0604020202020204" pitchFamily="34" charset="0"/>
              </a:rPr>
              <a:t>0</a:t>
            </a:r>
            <a:endParaRPr lang="en-US" altLang="zh-CN" sz="2030" b="1" baseline="-25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4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4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1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1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1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3" grpId="0"/>
      <p:bldP spid="214024" grpId="0"/>
      <p:bldP spid="214026" grpId="0"/>
      <p:bldP spid="214032" grpId="0"/>
      <p:bldP spid="214033" grpId="0"/>
      <p:bldP spid="214034" grpId="0"/>
      <p:bldP spid="214039" grpId="0"/>
      <p:bldP spid="214040" grpId="0"/>
      <p:bldP spid="214041" grpId="0"/>
      <p:bldP spid="214045" grpId="0"/>
      <p:bldP spid="214052" grpId="0"/>
      <p:bldP spid="214053" grpId="0"/>
      <p:bldP spid="214054" grpId="0"/>
      <p:bldP spid="214056" grpId="0"/>
      <p:bldP spid="2140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/>
          <p:nvPr/>
        </p:nvSpPr>
        <p:spPr>
          <a:xfrm>
            <a:off x="6934200" y="1600200"/>
            <a:ext cx="1828800" cy="685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Rectangle 3"/>
          <p:cNvSpPr/>
          <p:nvPr/>
        </p:nvSpPr>
        <p:spPr>
          <a:xfrm>
            <a:off x="2819400" y="3276600"/>
            <a:ext cx="3733800" cy="762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8" name="AutoShape 4"/>
          <p:cNvSpPr/>
          <p:nvPr/>
        </p:nvSpPr>
        <p:spPr>
          <a:xfrm>
            <a:off x="2971800" y="1447800"/>
            <a:ext cx="3124200" cy="990600"/>
          </a:xfrm>
          <a:prstGeom prst="diamond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9" name="Rectangle 5"/>
          <p:cNvSpPr/>
          <p:nvPr/>
        </p:nvSpPr>
        <p:spPr>
          <a:xfrm>
            <a:off x="304800" y="1600200"/>
            <a:ext cx="1828800" cy="6096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1270" name="Object 6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81000" y="1676400"/>
          <a:ext cx="17526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" r:id="rId1" imgW="774700" imgH="228600" progId="Equations">
                  <p:embed/>
                </p:oleObj>
              </mc:Choice>
              <mc:Fallback>
                <p:oleObj name="" r:id="rId1" imgW="774700" imgH="228600" progId="Equations">
                  <p:embed/>
                  <p:pic>
                    <p:nvPicPr>
                      <p:cNvPr id="0" name="图片 31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1000" y="1676400"/>
                        <a:ext cx="1752600" cy="51752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33800" y="1676400"/>
          <a:ext cx="1676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" r:id="rId3" imgW="723900" imgH="203200" progId="Equations">
                  <p:embed/>
                </p:oleObj>
              </mc:Choice>
              <mc:Fallback>
                <p:oleObj name="" r:id="rId3" imgW="723900" imgH="203200" progId="Equations">
                  <p:embed/>
                  <p:pic>
                    <p:nvPicPr>
                      <p:cNvPr id="0" name="图片 31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1676400"/>
                        <a:ext cx="1676400" cy="4699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010400" y="1676400"/>
          <a:ext cx="17526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" r:id="rId5" imgW="850900" imgH="228600" progId="Equations">
                  <p:embed/>
                </p:oleObj>
              </mc:Choice>
              <mc:Fallback>
                <p:oleObj name="" r:id="rId5" imgW="850900" imgH="228600" progId="Equations">
                  <p:embed/>
                  <p:pic>
                    <p:nvPicPr>
                      <p:cNvPr id="0" name="图片 31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0400" y="1676400"/>
                        <a:ext cx="1752600" cy="47148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AutoShape 9"/>
          <p:cNvSpPr/>
          <p:nvPr/>
        </p:nvSpPr>
        <p:spPr>
          <a:xfrm>
            <a:off x="2286000" y="18288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1274" name="Object 1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895600" y="3352800"/>
          <a:ext cx="36576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" r:id="rId7" imgW="1536700" imgH="228600" progId="Equations">
                  <p:embed/>
                </p:oleObj>
              </mc:Choice>
              <mc:Fallback>
                <p:oleObj name="" r:id="rId7" imgW="1536700" imgH="228600" progId="Equations">
                  <p:embed/>
                  <p:pic>
                    <p:nvPicPr>
                      <p:cNvPr id="0" name="图片 31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5600" y="3352800"/>
                        <a:ext cx="3657600" cy="5461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AutoShape 11"/>
          <p:cNvSpPr/>
          <p:nvPr/>
        </p:nvSpPr>
        <p:spPr>
          <a:xfrm>
            <a:off x="6248400" y="18288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6" name="AutoShape 12"/>
          <p:cNvSpPr/>
          <p:nvPr/>
        </p:nvSpPr>
        <p:spPr>
          <a:xfrm>
            <a:off x="4419600" y="2514600"/>
            <a:ext cx="228600" cy="762000"/>
          </a:xfrm>
          <a:prstGeom prst="downArrow">
            <a:avLst>
              <a:gd name="adj1" fmla="val 50000"/>
              <a:gd name="adj2" fmla="val 8331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7" name="Text Box 13"/>
          <p:cNvSpPr txBox="1"/>
          <p:nvPr/>
        </p:nvSpPr>
        <p:spPr>
          <a:xfrm>
            <a:off x="3962400" y="2438400"/>
            <a:ext cx="533400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是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8" name="Text Box 14"/>
          <p:cNvSpPr txBox="1"/>
          <p:nvPr/>
        </p:nvSpPr>
        <p:spPr>
          <a:xfrm>
            <a:off x="6324600" y="12954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否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9" name="Text Box 15"/>
          <p:cNvSpPr txBox="1"/>
          <p:nvPr/>
        </p:nvSpPr>
        <p:spPr>
          <a:xfrm>
            <a:off x="533400" y="609600"/>
            <a:ext cx="4876800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求直线的方程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69" grpId="0" animBg="1"/>
      <p:bldP spid="11273" grpId="0" animBg="1"/>
      <p:bldP spid="11275" grpId="0" animBg="1"/>
      <p:bldP spid="11276" grpId="0" animBg="1"/>
      <p:bldP spid="11277" grpId="0"/>
      <p:bldP spid="11278" grpId="0"/>
      <p:bldP spid="112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60"/>
          <p:cNvSpPr txBox="1"/>
          <p:nvPr/>
        </p:nvSpPr>
        <p:spPr>
          <a:xfrm>
            <a:off x="110585" y="996129"/>
            <a:ext cx="8940109" cy="149923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>
              <a:lnSpc>
                <a:spcPct val="140000"/>
              </a:lnSpc>
            </a:pPr>
            <a:r>
              <a:rPr lang="zh-CN" altLang="en-US" sz="3265" b="1" dirty="0">
                <a:latin typeface="Times New Roman" panose="02020603050405020304" pitchFamily="18" charset="0"/>
              </a:rPr>
              <a:t>例</a:t>
            </a:r>
            <a:r>
              <a:rPr lang="en-US" altLang="zh-CN" sz="3265" b="1" dirty="0">
                <a:latin typeface="Times New Roman" panose="02020603050405020304" pitchFamily="18" charset="0"/>
              </a:rPr>
              <a:t>1:</a:t>
            </a:r>
            <a:r>
              <a:rPr lang="zh-CN" altLang="en-US" sz="3265" b="1" dirty="0">
                <a:latin typeface="Times New Roman" panose="02020603050405020304" pitchFamily="18" charset="0"/>
              </a:rPr>
              <a:t>直线</a:t>
            </a:r>
            <a:r>
              <a:rPr lang="en-US" altLang="zh-CN" sz="3265" b="1" i="1" dirty="0">
                <a:latin typeface="Times New Roman" panose="02020603050405020304" pitchFamily="18" charset="0"/>
              </a:rPr>
              <a:t>l</a:t>
            </a:r>
            <a:r>
              <a:rPr lang="zh-CN" altLang="en-US" sz="3265" b="1" dirty="0">
                <a:latin typeface="Times New Roman" panose="02020603050405020304" pitchFamily="18" charset="0"/>
              </a:rPr>
              <a:t>经过点</a:t>
            </a:r>
            <a:r>
              <a:rPr lang="en-US" altLang="zh-CN" sz="3265" b="1" i="1" dirty="0">
                <a:latin typeface="Times New Roman" panose="02020603050405020304" pitchFamily="18" charset="0"/>
              </a:rPr>
              <a:t>P</a:t>
            </a:r>
            <a:r>
              <a:rPr lang="en-US" altLang="zh-CN" sz="3265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3265" b="1" dirty="0">
                <a:latin typeface="Times New Roman" panose="02020603050405020304" pitchFamily="18" charset="0"/>
              </a:rPr>
              <a:t>(</a:t>
            </a:r>
            <a:r>
              <a:rPr lang="zh-CN" altLang="en-US" sz="3265" b="1" dirty="0">
                <a:latin typeface="Times New Roman" panose="02020603050405020304" pitchFamily="18" charset="0"/>
              </a:rPr>
              <a:t>－</a:t>
            </a:r>
            <a:r>
              <a:rPr lang="en-US" altLang="zh-CN" sz="3265" b="1" dirty="0">
                <a:latin typeface="Times New Roman" panose="02020603050405020304" pitchFamily="18" charset="0"/>
              </a:rPr>
              <a:t>2, 3)</a:t>
            </a:r>
            <a:r>
              <a:rPr lang="zh-CN" altLang="en-US" sz="3265" b="1" dirty="0">
                <a:latin typeface="Times New Roman" panose="02020603050405020304" pitchFamily="18" charset="0"/>
              </a:rPr>
              <a:t>，且倾斜角</a:t>
            </a:r>
            <a:r>
              <a:rPr lang="el-GR" altLang="zh-CN" sz="3265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zh-CN" altLang="en-US" sz="32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zh-CN" sz="3265" b="1" dirty="0">
                <a:latin typeface="Times New Roman" panose="02020603050405020304" pitchFamily="18" charset="0"/>
              </a:rPr>
              <a:t>45º</a:t>
            </a:r>
            <a:r>
              <a:rPr lang="zh-CN" altLang="en-US" sz="3265" b="1" dirty="0">
                <a:latin typeface="Times New Roman" panose="02020603050405020304" pitchFamily="18" charset="0"/>
              </a:rPr>
              <a:t>，</a:t>
            </a:r>
            <a:endParaRPr lang="zh-CN" altLang="en-US" sz="3265" b="1" dirty="0">
              <a:latin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3265" b="1" dirty="0">
                <a:latin typeface="Times New Roman" panose="02020603050405020304" pitchFamily="18" charset="0"/>
              </a:rPr>
              <a:t>求直线</a:t>
            </a:r>
            <a:r>
              <a:rPr lang="en-US" altLang="zh-CN" sz="3265" b="1" i="1" dirty="0">
                <a:latin typeface="Times New Roman" panose="02020603050405020304" pitchFamily="18" charset="0"/>
              </a:rPr>
              <a:t>l</a:t>
            </a:r>
            <a:r>
              <a:rPr lang="zh-CN" altLang="en-US" sz="3265" b="1" dirty="0">
                <a:latin typeface="Times New Roman" panose="02020603050405020304" pitchFamily="18" charset="0"/>
              </a:rPr>
              <a:t>的点斜式方程，并画出直线</a:t>
            </a:r>
            <a:r>
              <a:rPr lang="en-US" altLang="zh-CN" sz="3265" b="1" i="1" dirty="0">
                <a:latin typeface="Times New Roman" panose="02020603050405020304" pitchFamily="18" charset="0"/>
              </a:rPr>
              <a:t>l</a:t>
            </a:r>
            <a:r>
              <a:rPr lang="en-US" altLang="zh-CN" sz="3265" b="1" dirty="0">
                <a:latin typeface="Times New Roman" panose="02020603050405020304" pitchFamily="18" charset="0"/>
              </a:rPr>
              <a:t>.</a:t>
            </a:r>
            <a:endParaRPr lang="en-US" altLang="zh-CN" sz="3265" b="1" dirty="0">
              <a:latin typeface="Times New Roman" panose="02020603050405020304" pitchFamily="18" charset="0"/>
            </a:endParaRPr>
          </a:p>
        </p:txBody>
      </p:sp>
      <p:sp>
        <p:nvSpPr>
          <p:cNvPr id="156734" name="Text Box 62"/>
          <p:cNvSpPr txBox="1"/>
          <p:nvPr/>
        </p:nvSpPr>
        <p:spPr>
          <a:xfrm>
            <a:off x="305261" y="2455622"/>
            <a:ext cx="577215" cy="447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320" b="1" dirty="0">
                <a:latin typeface="Times New Roman" panose="02020603050405020304" pitchFamily="18" charset="0"/>
              </a:rPr>
              <a:t>解</a:t>
            </a:r>
            <a:r>
              <a:rPr lang="en-US" altLang="zh-CN" sz="2320" b="1" dirty="0">
                <a:latin typeface="Times New Roman" panose="02020603050405020304" pitchFamily="18" charset="0"/>
              </a:rPr>
              <a:t>:</a:t>
            </a:r>
            <a:endParaRPr lang="en-US" altLang="zh-CN" sz="232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156736" name="Object 64"/>
          <p:cNvGraphicFramePr>
            <a:graphicFrameLocks noChangeAspect="1"/>
          </p:cNvGraphicFramePr>
          <p:nvPr/>
        </p:nvGraphicFramePr>
        <p:xfrm>
          <a:off x="1466404" y="2407241"/>
          <a:ext cx="2110331" cy="468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" r:id="rId1" imgW="914400" imgH="203200" progId="Equation.3">
                  <p:embed/>
                </p:oleObj>
              </mc:Choice>
              <mc:Fallback>
                <p:oleObj name="" r:id="rId1" imgW="914400" imgH="203200" progId="Equation.3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66404" y="2407241"/>
                        <a:ext cx="2110331" cy="4688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737" name="Object 65"/>
          <p:cNvGraphicFramePr>
            <a:graphicFrameLocks noChangeAspect="1"/>
          </p:cNvGraphicFramePr>
          <p:nvPr/>
        </p:nvGraphicFramePr>
        <p:xfrm>
          <a:off x="816717" y="3028129"/>
          <a:ext cx="2295791" cy="1083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" r:id="rId3" imgW="914400" imgH="431800" progId="Equation.3">
                  <p:embed/>
                </p:oleObj>
              </mc:Choice>
              <mc:Fallback>
                <p:oleObj name="" r:id="rId3" imgW="914400" imgH="431800" progId="Equation.3">
                  <p:embed/>
                  <p:pic>
                    <p:nvPicPr>
                      <p:cNvPr id="0" name="图片 310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6717" y="3028129"/>
                        <a:ext cx="2295791" cy="108396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738" name="Object 66"/>
          <p:cNvGraphicFramePr>
            <a:graphicFrameLocks noChangeAspect="1"/>
          </p:cNvGraphicFramePr>
          <p:nvPr/>
        </p:nvGraphicFramePr>
        <p:xfrm>
          <a:off x="813261" y="4092510"/>
          <a:ext cx="3436200" cy="149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" r:id="rId5" imgW="1600200" imgH="698500" progId="Equation.3">
                  <p:embed/>
                </p:oleObj>
              </mc:Choice>
              <mc:Fallback>
                <p:oleObj name="" r:id="rId5" imgW="1600200" imgH="698500" progId="Equation.3">
                  <p:embed/>
                  <p:pic>
                    <p:nvPicPr>
                      <p:cNvPr id="0" name="图片 310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3261" y="4092510"/>
                        <a:ext cx="3436200" cy="14998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6744" name="Group 72"/>
          <p:cNvGrpSpPr/>
          <p:nvPr/>
        </p:nvGrpSpPr>
        <p:grpSpPr>
          <a:xfrm>
            <a:off x="4736726" y="2433735"/>
            <a:ext cx="4148091" cy="2930503"/>
            <a:chOff x="3120" y="1488"/>
            <a:chExt cx="2400" cy="2146"/>
          </a:xfrm>
        </p:grpSpPr>
        <p:pic>
          <p:nvPicPr>
            <p:cNvPr id="19464" name="Picture 69" descr="HWOCRTEMP_ROC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0" y="1488"/>
              <a:ext cx="2400" cy="21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5" name="Oval 70"/>
            <p:cNvSpPr/>
            <p:nvPr/>
          </p:nvSpPr>
          <p:spPr>
            <a:xfrm>
              <a:off x="3744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2320" dirty="0">
                <a:latin typeface="Arial" panose="020B0604020202020204" pitchFamily="34" charset="0"/>
              </a:endParaRPr>
            </a:p>
          </p:txBody>
        </p:sp>
        <p:sp>
          <p:nvSpPr>
            <p:cNvPr id="19466" name="Oval 71"/>
            <p:cNvSpPr/>
            <p:nvPr/>
          </p:nvSpPr>
          <p:spPr>
            <a:xfrm>
              <a:off x="4800" y="1968"/>
              <a:ext cx="48" cy="48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2320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Text Box 2"/>
          <p:cNvSpPr txBox="1"/>
          <p:nvPr/>
        </p:nvSpPr>
        <p:spPr>
          <a:xfrm>
            <a:off x="392113" y="928688"/>
            <a:ext cx="5094287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写出下列直线的点斜式方程：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38" name="Text Box 3"/>
          <p:cNvSpPr txBox="1"/>
          <p:nvPr/>
        </p:nvSpPr>
        <p:spPr>
          <a:xfrm>
            <a:off x="0" y="1385888"/>
            <a:ext cx="4814888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（1）经过点</a:t>
            </a:r>
            <a:r>
              <a:rPr lang="zh-CN" altLang="en-US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(3, </a:t>
            </a:r>
            <a:r>
              <a:rPr lang="en-US" altLang="zh-CN" sz="1800" b="1">
                <a:latin typeface="Tahoma" panose="020B0604030504040204" pitchFamily="34" charset="0"/>
                <a:ea typeface="宋体" panose="02010600030101010101" pitchFamily="2" charset="-122"/>
              </a:rPr>
              <a:t>－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1)，斜率是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4800600" y="1420813"/>
          <a:ext cx="56515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" r:id="rId1" imgW="266700" imgH="228600" progId="Equations">
                  <p:embed/>
                </p:oleObj>
              </mc:Choice>
              <mc:Fallback>
                <p:oleObj name="" r:id="rId1" imgW="266700" imgH="228600" progId="Equations">
                  <p:embed/>
                  <p:pic>
                    <p:nvPicPr>
                      <p:cNvPr id="0" name="图片 314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00600" y="1420813"/>
                        <a:ext cx="565150" cy="484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5"/>
          <p:cNvSpPr txBox="1"/>
          <p:nvPr/>
        </p:nvSpPr>
        <p:spPr>
          <a:xfrm>
            <a:off x="0" y="1995488"/>
            <a:ext cx="6583363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）经过点</a:t>
            </a:r>
            <a:r>
              <a:rPr lang="zh-CN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         , 2)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，倾斜角是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30</a:t>
            </a:r>
            <a:r>
              <a:rPr lang="zh-CN" altLang="zh-CN" sz="2400" b="1" dirty="0">
                <a:latin typeface="Tahoma" panose="020B0604030504040204" pitchFamily="34" charset="0"/>
                <a:ea typeface="宋体" panose="02010600030101010101" pitchFamily="2" charset="-122"/>
              </a:rPr>
              <a:t>°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4341" name="Object 6"/>
          <p:cNvGraphicFramePr>
            <a:graphicFrameLocks noChangeAspect="1"/>
          </p:cNvGraphicFramePr>
          <p:nvPr/>
        </p:nvGraphicFramePr>
        <p:xfrm>
          <a:off x="2451735" y="2057400"/>
          <a:ext cx="72580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" r:id="rId3" imgW="342900" imgH="215900" progId="Equations">
                  <p:embed/>
                </p:oleObj>
              </mc:Choice>
              <mc:Fallback>
                <p:oleObj name="" r:id="rId3" imgW="342900" imgH="215900" progId="Equations">
                  <p:embed/>
                  <p:pic>
                    <p:nvPicPr>
                      <p:cNvPr id="0" name="图片 313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1735" y="2057400"/>
                        <a:ext cx="725805" cy="457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7"/>
          <p:cNvSpPr txBox="1"/>
          <p:nvPr/>
        </p:nvSpPr>
        <p:spPr>
          <a:xfrm>
            <a:off x="0" y="2605088"/>
            <a:ext cx="5476875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）经过点</a:t>
            </a:r>
            <a:r>
              <a:rPr lang="zh-CN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(0, 3)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，与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轴平行；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43" name="Text Box 8"/>
          <p:cNvSpPr txBox="1"/>
          <p:nvPr/>
        </p:nvSpPr>
        <p:spPr>
          <a:xfrm>
            <a:off x="0" y="3290888"/>
            <a:ext cx="568960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（4）经过点</a:t>
            </a:r>
            <a:r>
              <a:rPr lang="zh-CN" altLang="en-US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en-US" altLang="zh-CN" sz="1800" b="1">
                <a:latin typeface="Tahoma" panose="020B0604030504040204" pitchFamily="34" charset="0"/>
                <a:ea typeface="宋体" panose="02010600030101010101" pitchFamily="2" charset="-122"/>
              </a:rPr>
              <a:t>－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4, </a:t>
            </a:r>
            <a:r>
              <a:rPr lang="en-US" altLang="zh-CN" sz="1800" b="1">
                <a:latin typeface="Tahoma" panose="020B0604030504040204" pitchFamily="34" charset="0"/>
                <a:ea typeface="宋体" panose="02010600030101010101" pitchFamily="2" charset="-122"/>
              </a:rPr>
              <a:t>－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2)，与x轴垂直.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44" name="Text Box 9"/>
          <p:cNvSpPr txBox="1"/>
          <p:nvPr/>
        </p:nvSpPr>
        <p:spPr>
          <a:xfrm>
            <a:off x="179388" y="3733800"/>
            <a:ext cx="187960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填空题：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45" name="Text Box 10"/>
          <p:cNvSpPr txBox="1"/>
          <p:nvPr/>
        </p:nvSpPr>
        <p:spPr>
          <a:xfrm>
            <a:off x="0" y="4267200"/>
            <a:ext cx="8897938" cy="9461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）已知直线的点斜式方程是 </a:t>
            </a:r>
            <a:r>
              <a:rPr lang="zh-CN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zh-CN" altLang="en-US" sz="1800" b="1" dirty="0">
                <a:latin typeface="Tahoma" panose="020B0604030504040204" pitchFamily="34" charset="0"/>
                <a:ea typeface="宋体" panose="02010600030101010101" pitchFamily="2" charset="-122"/>
              </a:rPr>
              <a:t>－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b="1" dirty="0">
                <a:latin typeface="Tahoma" panose="020B0604030504040204" pitchFamily="34" charset="0"/>
                <a:ea typeface="宋体" panose="02010600030101010101" pitchFamily="2" charset="-122"/>
              </a:rPr>
              <a:t>=</a:t>
            </a:r>
            <a:r>
              <a:rPr lang="zh-CN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en-US" sz="1800" b="1" dirty="0">
                <a:latin typeface="Tahoma" panose="020B0604030504040204" pitchFamily="34" charset="0"/>
                <a:ea typeface="宋体" panose="02010600030101010101" pitchFamily="2" charset="-122"/>
              </a:rPr>
              <a:t>－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，那么此直线的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斜率是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_____,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倾斜角是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_____</a:t>
            </a:r>
            <a:endParaRPr lang="zh-CN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346" name="Text Box 11"/>
          <p:cNvSpPr txBox="1"/>
          <p:nvPr/>
        </p:nvSpPr>
        <p:spPr>
          <a:xfrm>
            <a:off x="0" y="5410200"/>
            <a:ext cx="9151938" cy="9461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（2）已知直线的点斜式方程是 </a:t>
            </a:r>
            <a:r>
              <a:rPr lang="zh-CN" altLang="en-US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en-US" altLang="zh-CN" sz="1800" b="1">
                <a:latin typeface="Tahoma" panose="020B0604030504040204" pitchFamily="34" charset="0"/>
                <a:ea typeface="宋体" panose="02010600030101010101" pitchFamily="2" charset="-122"/>
              </a:rPr>
              <a:t>＋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2=    (</a:t>
            </a:r>
            <a:r>
              <a:rPr lang="zh-CN" altLang="en-US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en-US" sz="1800" b="1" dirty="0">
                <a:latin typeface="Tahoma" panose="020B0604030504040204" pitchFamily="34" charset="0"/>
                <a:ea typeface="宋体" panose="02010600030101010101" pitchFamily="2" charset="-122"/>
              </a:rPr>
              <a:t>＋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1)，那么此直线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的斜率是______,倾斜角是_____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4347" name="Object 12"/>
          <p:cNvGraphicFramePr>
            <a:graphicFrameLocks noChangeAspect="1"/>
          </p:cNvGraphicFramePr>
          <p:nvPr/>
        </p:nvGraphicFramePr>
        <p:xfrm>
          <a:off x="5724525" y="5457825"/>
          <a:ext cx="5111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" r:id="rId5" imgW="241300" imgH="228600" progId="Equations">
                  <p:embed/>
                </p:oleObj>
              </mc:Choice>
              <mc:Fallback>
                <p:oleObj name="" r:id="rId5" imgW="241300" imgH="228600" progId="Equations">
                  <p:embed/>
                  <p:pic>
                    <p:nvPicPr>
                      <p:cNvPr id="0" name="图片 314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24525" y="5457825"/>
                        <a:ext cx="511175" cy="4841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6" name="WordArt 21"/>
          <p:cNvSpPr/>
          <p:nvPr/>
        </p:nvSpPr>
        <p:spPr>
          <a:xfrm>
            <a:off x="685800" y="0"/>
            <a:ext cx="1524000" cy="1028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3949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99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练习</a:t>
            </a:r>
            <a:endParaRPr lang="zh-CN" altLang="en-US" sz="3600" b="1"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3399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/>
          <p:nvPr/>
        </p:nvSpPr>
        <p:spPr>
          <a:xfrm>
            <a:off x="6934200" y="4114800"/>
            <a:ext cx="1600200" cy="533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39" name="Rectangle 3"/>
          <p:cNvSpPr/>
          <p:nvPr/>
        </p:nvSpPr>
        <p:spPr>
          <a:xfrm>
            <a:off x="3962400" y="2514600"/>
            <a:ext cx="3581400" cy="838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3" name="Line 4"/>
          <p:cNvSpPr/>
          <p:nvPr/>
        </p:nvSpPr>
        <p:spPr>
          <a:xfrm flipH="1">
            <a:off x="609600" y="2057400"/>
            <a:ext cx="2405063" cy="1327150"/>
          </a:xfrm>
          <a:prstGeom prst="line">
            <a:avLst/>
          </a:prstGeom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4" name="Line 5"/>
          <p:cNvSpPr/>
          <p:nvPr/>
        </p:nvSpPr>
        <p:spPr>
          <a:xfrm>
            <a:off x="555625" y="3703638"/>
            <a:ext cx="3328988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</p:sp>
      <p:sp>
        <p:nvSpPr>
          <p:cNvPr id="15365" name="Freeform 6"/>
          <p:cNvSpPr/>
          <p:nvPr/>
        </p:nvSpPr>
        <p:spPr>
          <a:xfrm>
            <a:off x="1123950" y="1524000"/>
            <a:ext cx="20638" cy="2576513"/>
          </a:xfrm>
          <a:custGeom>
            <a:avLst/>
            <a:gdLst/>
            <a:ahLst/>
            <a:cxnLst>
              <a:cxn ang="0">
                <a:pos x="0" y="1623"/>
              </a:cxn>
              <a:cxn ang="0">
                <a:pos x="13" y="0"/>
              </a:cxn>
            </a:cxnLst>
            <a:pathLst>
              <a:path w="13" h="1623">
                <a:moveTo>
                  <a:pt x="0" y="1623"/>
                </a:moveTo>
                <a:lnTo>
                  <a:pt x="13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</p:spPr>
        <p:txBody>
          <a:bodyPr/>
          <a:p>
            <a:endParaRPr lang="zh-CN" altLang="en-US"/>
          </a:p>
        </p:txBody>
      </p:sp>
      <p:sp>
        <p:nvSpPr>
          <p:cNvPr id="15366" name="Oval 7"/>
          <p:cNvSpPr/>
          <p:nvPr/>
        </p:nvSpPr>
        <p:spPr>
          <a:xfrm>
            <a:off x="1108075" y="3005138"/>
            <a:ext cx="85725" cy="84137"/>
          </a:xfrm>
          <a:prstGeom prst="ellipse">
            <a:avLst/>
          </a:prstGeom>
          <a:solidFill>
            <a:srgbClr val="FF0000"/>
          </a:solidFill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7" name="Rectangle 8"/>
          <p:cNvSpPr/>
          <p:nvPr/>
        </p:nvSpPr>
        <p:spPr>
          <a:xfrm>
            <a:off x="2968625" y="1638300"/>
            <a:ext cx="612775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zh-CN" sz="36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endParaRPr lang="zh-CN" altLang="zh-CN" sz="3600" b="1" i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5368" name="Rectangle 9"/>
          <p:cNvSpPr/>
          <p:nvPr/>
        </p:nvSpPr>
        <p:spPr>
          <a:xfrm>
            <a:off x="762000" y="1219200"/>
            <a:ext cx="387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36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y</a:t>
            </a:r>
            <a:endParaRPr lang="zh-CN" altLang="zh-CN" sz="3600" b="1" i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5369" name="Rectangle 10"/>
          <p:cNvSpPr/>
          <p:nvPr/>
        </p:nvSpPr>
        <p:spPr>
          <a:xfrm>
            <a:off x="679450" y="3592513"/>
            <a:ext cx="51435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zh-CN" sz="36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endParaRPr lang="zh-CN" altLang="zh-CN" sz="3600" b="1" i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5370" name="Text Box 11"/>
          <p:cNvSpPr txBox="1"/>
          <p:nvPr/>
        </p:nvSpPr>
        <p:spPr>
          <a:xfrm>
            <a:off x="3581400" y="3581400"/>
            <a:ext cx="49371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zh-CN" sz="36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x</a:t>
            </a:r>
            <a:endParaRPr lang="zh-CN" altLang="zh-CN" sz="3600" b="1" i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5371" name="Text Box 12"/>
          <p:cNvSpPr txBox="1"/>
          <p:nvPr/>
        </p:nvSpPr>
        <p:spPr>
          <a:xfrm>
            <a:off x="1219200" y="2819400"/>
            <a:ext cx="1693863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zh-CN" sz="36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P</a:t>
            </a:r>
            <a:r>
              <a:rPr lang="zh-CN" altLang="zh-CN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(0, </a:t>
            </a:r>
            <a:r>
              <a:rPr lang="zh-CN" altLang="zh-CN" sz="360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b</a:t>
            </a:r>
            <a:r>
              <a:rPr lang="zh-CN" altLang="zh-CN" sz="36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zh-CN" altLang="zh-CN" sz="36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14349" name="Object 13"/>
          <p:cNvGraphicFramePr>
            <a:graphicFrameLocks noChangeAspect="1"/>
          </p:cNvGraphicFramePr>
          <p:nvPr/>
        </p:nvGraphicFramePr>
        <p:xfrm>
          <a:off x="4495800" y="2667000"/>
          <a:ext cx="21336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635000" imgH="203200" progId="">
                  <p:embed/>
                </p:oleObj>
              </mc:Choice>
              <mc:Fallback>
                <p:oleObj name="" r:id="rId1" imgW="635000" imgH="203200" progId="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95800" y="2667000"/>
                        <a:ext cx="2133600" cy="682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AutoShape 14"/>
          <p:cNvSpPr/>
          <p:nvPr/>
        </p:nvSpPr>
        <p:spPr>
          <a:xfrm flipV="1">
            <a:off x="4267200" y="3521075"/>
            <a:ext cx="1249363" cy="441325"/>
          </a:xfrm>
          <a:prstGeom prst="wedgeRoundRectCallout">
            <a:avLst>
              <a:gd name="adj1" fmla="val 43898"/>
              <a:gd name="adj2" fmla="val 135968"/>
              <a:gd name="adj3" fmla="val 16667"/>
            </a:avLst>
          </a:prstGeom>
          <a:solidFill>
            <a:schemeClr val="bg1">
              <a:alpha val="29803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anchor="ctr" anchorCtr="0"/>
          <a:p>
            <a:pPr algn="ctr" eaLnBrk="0" hangingPunct="0"/>
            <a:r>
              <a:rPr lang="zh-CN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斜率</a:t>
            </a:r>
            <a:endParaRPr lang="zh-CN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256" name="AutoShape 15"/>
          <p:cNvSpPr/>
          <p:nvPr/>
        </p:nvSpPr>
        <p:spPr>
          <a:xfrm flipV="1">
            <a:off x="5943600" y="3505200"/>
            <a:ext cx="2362200" cy="457200"/>
          </a:xfrm>
          <a:prstGeom prst="wedgeRoundRectCallout">
            <a:avLst>
              <a:gd name="adj1" fmla="val -29505"/>
              <a:gd name="adj2" fmla="val 125347"/>
              <a:gd name="adj3" fmla="val 16667"/>
            </a:avLst>
          </a:prstGeom>
          <a:solidFill>
            <a:schemeClr val="bg1">
              <a:alpha val="29803"/>
            </a:scheme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anchor="ctr" anchorCtr="0"/>
          <a:p>
            <a:pPr algn="ctr" eaLnBrk="0" hangingPunct="0"/>
            <a:r>
              <a:rPr lang="zh-CN" altLang="zh-CN" sz="2800" b="1" i="1" dirty="0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zh-CN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轴上的</a:t>
            </a:r>
            <a:r>
              <a:rPr lang="zh-CN" altLang="en-US" sz="28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截距</a:t>
            </a:r>
            <a:endParaRPr lang="zh-CN" altLang="en-US" sz="28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5375" name="Rectangle 16"/>
          <p:cNvSpPr/>
          <p:nvPr/>
        </p:nvSpPr>
        <p:spPr>
          <a:xfrm>
            <a:off x="533400" y="609600"/>
            <a:ext cx="7897813" cy="914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问题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：已知如图直线</a:t>
            </a:r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l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斜率为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k,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与</a:t>
            </a:r>
            <a:r>
              <a:rPr lang="zh-CN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y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轴的交点是</a:t>
            </a:r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P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0, 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），求直线</a:t>
            </a:r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l 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的方程。</a:t>
            </a:r>
            <a:endParaRPr lang="zh-CN" altLang="en-US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2209800" y="1447800"/>
            <a:ext cx="5791200" cy="1219200"/>
            <a:chOff x="0" y="0"/>
            <a:chExt cx="3856" cy="962"/>
          </a:xfrm>
        </p:grpSpPr>
        <p:graphicFrame>
          <p:nvGraphicFramePr>
            <p:cNvPr id="15377" name="Object 18"/>
            <p:cNvGraphicFramePr>
              <a:graphicFrameLocks noChangeAspect="1"/>
            </p:cNvGraphicFramePr>
            <p:nvPr/>
          </p:nvGraphicFramePr>
          <p:xfrm>
            <a:off x="1296" y="432"/>
            <a:ext cx="2518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" r:id="rId3" imgW="964565" imgH="203200" progId="">
                    <p:embed/>
                  </p:oleObj>
                </mc:Choice>
                <mc:Fallback>
                  <p:oleObj name="" r:id="rId3" imgW="964565" imgH="203200" progId="">
                    <p:embed/>
                    <p:pic>
                      <p:nvPicPr>
                        <p:cNvPr id="0" name="图片 3110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96" y="432"/>
                          <a:ext cx="2518" cy="53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8" name="Text Box 19"/>
            <p:cNvSpPr txBox="1"/>
            <p:nvPr/>
          </p:nvSpPr>
          <p:spPr>
            <a:xfrm>
              <a:off x="0" y="0"/>
              <a:ext cx="3856" cy="41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40408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由直线方程的点斜式知直线</a:t>
              </a:r>
              <a:r>
                <a:rPr lang="zh-CN" altLang="zh-CN" sz="2800" i="1" dirty="0">
                  <a:solidFill>
                    <a:srgbClr val="040408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l</a:t>
              </a:r>
              <a:r>
                <a:rPr lang="zh-CN" altLang="zh-CN" sz="2800" b="1" i="1" dirty="0">
                  <a:solidFill>
                    <a:srgbClr val="040408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 </a:t>
              </a:r>
              <a:r>
                <a:rPr lang="zh-CN" altLang="en-US" sz="2800" b="1" dirty="0">
                  <a:solidFill>
                    <a:srgbClr val="040408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的方程</a:t>
              </a:r>
              <a:r>
                <a:rPr lang="zh-CN" altLang="en-US" sz="2800" dirty="0">
                  <a:latin typeface="Tahoma" panose="020B0604030504040204" pitchFamily="34" charset="0"/>
                  <a:ea typeface="宋体" panose="02010600030101010101" pitchFamily="2" charset="-122"/>
                </a:rPr>
                <a:t>：</a:t>
              </a:r>
              <a:endParaRPr lang="zh-CN" altLang="en-US" sz="2800" dirty="0"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4356" name="Text Box 20"/>
          <p:cNvSpPr txBox="1"/>
          <p:nvPr/>
        </p:nvSpPr>
        <p:spPr>
          <a:xfrm>
            <a:off x="381000" y="4724400"/>
            <a:ext cx="8305800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Garamond" panose="02020404030301010803" pitchFamily="18" charset="0"/>
                <a:ea typeface="宋体" panose="02010600030101010101" pitchFamily="2" charset="-122"/>
              </a:rPr>
              <a:t>截距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可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正，可负，也可以为零，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截距</a:t>
            </a:r>
            <a:r>
              <a:rPr lang="zh-CN" altLang="en-US" sz="2800" b="1" dirty="0">
                <a:latin typeface="Garamond" panose="02020404030301010803" pitchFamily="18" charset="0"/>
                <a:ea typeface="宋体" panose="02010600030101010101" pitchFamily="2" charset="-122"/>
              </a:rPr>
              <a:t>不是距离，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距离不能为负。</a:t>
            </a:r>
            <a:endParaRPr lang="zh-CN" altLang="en-US" sz="2800" b="1" dirty="0">
              <a:latin typeface="Garamond" panose="02020404030301010803" pitchFamily="18" charset="0"/>
              <a:ea typeface="宋体" panose="02010600030101010101" pitchFamily="2" charset="-122"/>
            </a:endParaRPr>
          </a:p>
        </p:txBody>
      </p:sp>
      <p:sp>
        <p:nvSpPr>
          <p:cNvPr id="10260" name="Text Box 21"/>
          <p:cNvSpPr txBox="1"/>
          <p:nvPr/>
        </p:nvSpPr>
        <p:spPr>
          <a:xfrm>
            <a:off x="381000" y="4191000"/>
            <a:ext cx="23622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y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轴上的截距：</a:t>
            </a:r>
            <a:endParaRPr lang="zh-CN" altLang="zh-CN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62" name="Text Box 23"/>
          <p:cNvSpPr txBox="1"/>
          <p:nvPr/>
        </p:nvSpPr>
        <p:spPr>
          <a:xfrm>
            <a:off x="457200" y="5746750"/>
            <a:ext cx="2362200" cy="5137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>
              <a:spcBef>
                <a:spcPct val="50000"/>
              </a:spcBef>
            </a:pPr>
            <a:r>
              <a:rPr lang="zh-CN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X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轴上的截距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84" name="Text Box 25"/>
          <p:cNvSpPr txBox="1"/>
          <p:nvPr/>
        </p:nvSpPr>
        <p:spPr>
          <a:xfrm>
            <a:off x="457200" y="0"/>
            <a:ext cx="7543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直线的斜截式方程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62" name="Text Box 26"/>
          <p:cNvSpPr txBox="1"/>
          <p:nvPr/>
        </p:nvSpPr>
        <p:spPr>
          <a:xfrm>
            <a:off x="6781800" y="4114800"/>
            <a:ext cx="19050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（纵截距）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6858000" y="5257800"/>
            <a:ext cx="1905000" cy="533400"/>
            <a:chOff x="0" y="0"/>
            <a:chExt cx="1200" cy="336"/>
          </a:xfrm>
        </p:grpSpPr>
        <p:sp>
          <p:nvSpPr>
            <p:cNvPr id="15387" name="Rectangle 28"/>
            <p:cNvSpPr/>
            <p:nvPr/>
          </p:nvSpPr>
          <p:spPr>
            <a:xfrm>
              <a:off x="96" y="0"/>
              <a:ext cx="1008" cy="336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88" name="Text Box 29"/>
            <p:cNvSpPr txBox="1"/>
            <p:nvPr/>
          </p:nvSpPr>
          <p:spPr>
            <a:xfrm>
              <a:off x="0" y="0"/>
              <a:ext cx="1200" cy="3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（横截距）</a:t>
              </a:r>
              <a:endPara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271" name="文本框 10270"/>
          <p:cNvSpPr txBox="1"/>
          <p:nvPr/>
        </p:nvSpPr>
        <p:spPr>
          <a:xfrm>
            <a:off x="2667000" y="4191000"/>
            <a:ext cx="48006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直线与</a:t>
            </a:r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y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轴交点的纵坐标</a:t>
            </a:r>
            <a:r>
              <a:rPr lang="zh-CN" altLang="zh-CN" sz="2800" b="1" i="1" dirty="0"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zh-CN" altLang="en-US" sz="2800" b="1" i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72" name="文本框 10271"/>
          <p:cNvSpPr txBox="1"/>
          <p:nvPr/>
        </p:nvSpPr>
        <p:spPr>
          <a:xfrm>
            <a:off x="2819400" y="5753735"/>
            <a:ext cx="4191000" cy="4273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直线与</a:t>
            </a:r>
            <a:r>
              <a:rPr lang="zh-CN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x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轴交点的横坐标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43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" fill="hold"/>
                                        <p:tgtEl>
                                          <p:spTgt spid="102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0255" grpId="0" animBg="1"/>
      <p:bldP spid="10256" grpId="0" animBg="1"/>
      <p:bldP spid="14356" grpId="0"/>
      <p:bldP spid="10260" grpId="0"/>
      <p:bldP spid="10262" grpId="0"/>
      <p:bldP spid="14362" grpId="0"/>
      <p:bldP spid="10271" grpId="0"/>
      <p:bldP spid="102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2" descr="题型二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533400" y="0"/>
            <a:ext cx="7632700" cy="614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" name="Text Box 3"/>
          <p:cNvSpPr txBox="1"/>
          <p:nvPr/>
        </p:nvSpPr>
        <p:spPr>
          <a:xfrm>
            <a:off x="2209800" y="0"/>
            <a:ext cx="403225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直线的斜截式方程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411" name="Text Box 4"/>
          <p:cNvSpPr txBox="1"/>
          <p:nvPr/>
        </p:nvSpPr>
        <p:spPr>
          <a:xfrm>
            <a:off x="196850" y="533400"/>
            <a:ext cx="8642350" cy="3054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35000"/>
              </a:lnSpc>
            </a:pPr>
            <a:r>
              <a:rPr lang="zh-CN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[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例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2]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　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(1)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求倾斜角为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150°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，在</a:t>
            </a:r>
            <a:r>
              <a:rPr lang="zh-CN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y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轴上的截距是－</a:t>
            </a: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的直线的斜截式方程．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</a:pPr>
            <a:endParaRPr lang="zh-CN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endParaRPr lang="zh-CN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(2) 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求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经过点</a:t>
            </a:r>
            <a:r>
              <a:rPr lang="zh-CN" altLang="zh-CN" b="1" i="1" dirty="0"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r>
              <a:rPr lang="zh-CN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(2,5)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，斜率是</a:t>
            </a:r>
            <a:r>
              <a:rPr lang="zh-CN" altLang="zh-CN" b="1" dirty="0"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直线的斜截式方程．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762000" y="1828800"/>
          <a:ext cx="320040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" r:id="rId3" imgW="3835400" imgH="1384300" progId="Word.Document.8">
                  <p:embed/>
                </p:oleObj>
              </mc:Choice>
              <mc:Fallback>
                <p:oleObj name="" r:id="rId3" imgW="3835400" imgH="1384300" progId="Word.Document.8">
                  <p:embed/>
                  <p:pic>
                    <p:nvPicPr>
                      <p:cNvPr id="0" name="图片 310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828800"/>
                        <a:ext cx="3200400" cy="11572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533400" y="3886200"/>
          <a:ext cx="7542213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" r:id="rId5" imgW="5842000" imgH="1168400" progId="Word.Document.8">
                  <p:embed/>
                </p:oleObj>
              </mc:Choice>
              <mc:Fallback>
                <p:oleObj name="" r:id="rId5" imgW="5842000" imgH="1168400" progId="Word.Document.8">
                  <p:embed/>
                  <p:pic>
                    <p:nvPicPr>
                      <p:cNvPr id="0" name="图片 31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3886200"/>
                        <a:ext cx="7542213" cy="15001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01761" name="Group 33"/>
          <p:cNvGraphicFramePr>
            <a:graphicFrameLocks noGrp="1"/>
          </p:cNvGraphicFramePr>
          <p:nvPr/>
        </p:nvGraphicFramePr>
        <p:xfrm>
          <a:off x="251120" y="1720692"/>
          <a:ext cx="8664575" cy="2322195"/>
        </p:xfrm>
        <a:graphic>
          <a:graphicData uri="http://schemas.openxmlformats.org/drawingml/2006/table">
            <a:tbl>
              <a:tblPr/>
              <a:tblGrid>
                <a:gridCol w="1297305"/>
                <a:gridCol w="2779395"/>
                <a:gridCol w="2422525"/>
                <a:gridCol w="2165350"/>
              </a:tblGrid>
              <a:tr h="553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形式</a:t>
                      </a:r>
                      <a:endParaRPr kumimoji="0" lang="zh-CN" altLang="en-US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条件</a:t>
                      </a:r>
                      <a:endParaRPr kumimoji="0" lang="zh-CN" altLang="en-US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直线方程</a:t>
                      </a:r>
                      <a:endParaRPr kumimoji="0" lang="zh-CN" altLang="en-US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应用范围</a:t>
                      </a:r>
                      <a:endParaRPr kumimoji="0" lang="zh-CN" altLang="en-US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3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点斜式</a:t>
                      </a:r>
                      <a:endParaRPr kumimoji="0" lang="zh-CN" altLang="en-US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直线过点</a:t>
                      </a:r>
                      <a:r>
                        <a:rPr kumimoji="0" lang="en-US" altLang="zh-CN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en-US" altLang="zh-CN" sz="203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x</a:t>
                      </a:r>
                      <a:r>
                        <a:rPr kumimoji="0" lang="en-US" altLang="zh-CN" sz="203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kumimoji="0" lang="en-US" altLang="zh-CN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, </a:t>
                      </a:r>
                      <a:r>
                        <a:rPr kumimoji="0" lang="en-US" altLang="zh-CN" sz="203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r>
                        <a:rPr kumimoji="0" lang="en-US" altLang="zh-CN" sz="203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kumimoji="0" lang="en-US" altLang="zh-CN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),</a:t>
                      </a:r>
                      <a:endParaRPr kumimoji="0" lang="en-US" altLang="zh-CN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且斜率为</a:t>
                      </a:r>
                      <a:r>
                        <a:rPr kumimoji="0" lang="en-US" altLang="zh-CN" sz="203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endParaRPr kumimoji="0" lang="en-US" altLang="zh-CN" sz="2030" b="1" i="1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斜截式</a:t>
                      </a:r>
                      <a:endParaRPr kumimoji="0" lang="zh-CN" altLang="en-US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在</a:t>
                      </a:r>
                      <a:r>
                        <a:rPr kumimoji="0" lang="en-US" altLang="zh-CN" sz="203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</a:t>
                      </a: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轴上的截距为</a:t>
                      </a:r>
                      <a:r>
                        <a:rPr kumimoji="0" lang="en-US" altLang="zh-CN" sz="203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</a:t>
                      </a:r>
                      <a:r>
                        <a:rPr kumimoji="0" lang="en-US" altLang="zh-CN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,</a:t>
                      </a: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且</a:t>
                      </a:r>
                      <a:r>
                        <a:rPr kumimoji="0" lang="zh-CN" altLang="en-US" sz="203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斜率为</a:t>
                      </a:r>
                      <a:r>
                        <a:rPr kumimoji="0" lang="en-US" altLang="zh-CN" sz="203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40408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endParaRPr kumimoji="0" lang="en-US" altLang="zh-CN" sz="2030" b="1" i="1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030" b="1" i="0" u="none" strike="noStrike" cap="none" normalizeH="0" baseline="0" smtClean="0">
                        <a:ln>
                          <a:noFill/>
                        </a:ln>
                        <a:solidFill>
                          <a:srgbClr val="040408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6351" marR="66351" marT="33175" marB="331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1752" name="Object 24"/>
          <p:cNvGraphicFramePr>
            <a:graphicFrameLocks noChangeAspect="1"/>
          </p:cNvGraphicFramePr>
          <p:nvPr/>
        </p:nvGraphicFramePr>
        <p:xfrm>
          <a:off x="4677761" y="2642149"/>
          <a:ext cx="1714500" cy="35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1104900" imgH="228600" progId="Equation.3">
                  <p:embed/>
                </p:oleObj>
              </mc:Choice>
              <mc:Fallback>
                <p:oleObj name="" r:id="rId1" imgW="1104900" imgH="228600" progId="Equation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677761" y="2642149"/>
                        <a:ext cx="1714500" cy="3549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53" name="Object 25"/>
          <p:cNvGraphicFramePr>
            <a:graphicFrameLocks noChangeAspect="1"/>
          </p:cNvGraphicFramePr>
          <p:nvPr/>
        </p:nvGraphicFramePr>
        <p:xfrm>
          <a:off x="5004412" y="3507187"/>
          <a:ext cx="1111885" cy="356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3" imgW="634365" imgH="203200" progId="Equation.3">
                  <p:embed/>
                </p:oleObj>
              </mc:Choice>
              <mc:Fallback>
                <p:oleObj name="" r:id="rId3" imgW="634365" imgH="203200" progId="Equation.3">
                  <p:embed/>
                  <p:pic>
                    <p:nvPicPr>
                      <p:cNvPr id="0" name="图片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4412" y="3507187"/>
                        <a:ext cx="1111885" cy="3562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54" name="Text Box 26"/>
          <p:cNvSpPr txBox="1"/>
          <p:nvPr/>
        </p:nvSpPr>
        <p:spPr>
          <a:xfrm>
            <a:off x="468835" y="4261844"/>
            <a:ext cx="7924108" cy="10280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30" b="1" dirty="0">
                <a:solidFill>
                  <a:srgbClr val="0000FF"/>
                </a:solidFill>
                <a:latin typeface="Tahoma" panose="020B0604030504040204" pitchFamily="34" charset="0"/>
              </a:rPr>
              <a:t>注：</a:t>
            </a:r>
            <a:r>
              <a:rPr lang="zh-CN" altLang="en-US" sz="2030" b="1" dirty="0">
                <a:solidFill>
                  <a:srgbClr val="040408"/>
                </a:solidFill>
                <a:latin typeface="Tahoma" panose="020B0604030504040204" pitchFamily="34" charset="0"/>
              </a:rPr>
              <a:t>在使用这两种形式求解直线方程时，若斜率存在与否难以确定，应分</a:t>
            </a:r>
            <a:r>
              <a:rPr lang="zh-CN" altLang="en-US" sz="2030" b="1" dirty="0">
                <a:solidFill>
                  <a:srgbClr val="040408"/>
                </a:solidFill>
                <a:latin typeface="Times New Roman" panose="02020603050405020304" pitchFamily="18" charset="0"/>
              </a:rPr>
              <a:t>“</a:t>
            </a:r>
            <a:r>
              <a:rPr lang="zh-CN" altLang="en-US" sz="2030" b="1" dirty="0">
                <a:solidFill>
                  <a:srgbClr val="040408"/>
                </a:solidFill>
                <a:latin typeface="Tahoma" panose="020B0604030504040204" pitchFamily="34" charset="0"/>
              </a:rPr>
              <a:t>斜率存在</a:t>
            </a:r>
            <a:r>
              <a:rPr lang="zh-CN" altLang="en-US" sz="2030" b="1" dirty="0">
                <a:solidFill>
                  <a:srgbClr val="040408"/>
                </a:solidFill>
                <a:latin typeface="Times New Roman" panose="02020603050405020304" pitchFamily="18" charset="0"/>
              </a:rPr>
              <a:t>”</a:t>
            </a:r>
            <a:r>
              <a:rPr lang="zh-CN" altLang="en-US" sz="2030" b="1" dirty="0">
                <a:solidFill>
                  <a:srgbClr val="040408"/>
                </a:solidFill>
                <a:latin typeface="Tahoma" panose="020B0604030504040204" pitchFamily="34" charset="0"/>
              </a:rPr>
              <a:t>和</a:t>
            </a:r>
            <a:r>
              <a:rPr lang="zh-CN" altLang="en-US" sz="2030" b="1" dirty="0">
                <a:solidFill>
                  <a:srgbClr val="040408"/>
                </a:solidFill>
                <a:latin typeface="Times New Roman" panose="02020603050405020304" pitchFamily="18" charset="0"/>
              </a:rPr>
              <a:t>“</a:t>
            </a:r>
            <a:r>
              <a:rPr lang="zh-CN" altLang="en-US" sz="2030" b="1" dirty="0">
                <a:solidFill>
                  <a:srgbClr val="040408"/>
                </a:solidFill>
                <a:latin typeface="Tahoma" panose="020B0604030504040204" pitchFamily="34" charset="0"/>
              </a:rPr>
              <a:t>斜率不存在</a:t>
            </a:r>
            <a:r>
              <a:rPr lang="zh-CN" altLang="en-US" sz="2030" b="1" dirty="0">
                <a:solidFill>
                  <a:srgbClr val="040408"/>
                </a:solidFill>
                <a:latin typeface="Times New Roman" panose="02020603050405020304" pitchFamily="18" charset="0"/>
              </a:rPr>
              <a:t>”</a:t>
            </a:r>
            <a:r>
              <a:rPr lang="zh-CN" altLang="en-US" sz="2030" b="1" dirty="0">
                <a:solidFill>
                  <a:srgbClr val="040408"/>
                </a:solidFill>
                <a:latin typeface="Tahoma" panose="020B0604030504040204" pitchFamily="34" charset="0"/>
              </a:rPr>
              <a:t>这两种情况分别考虑，以免丢解</a:t>
            </a:r>
            <a:r>
              <a:rPr lang="zh-CN" altLang="en-US" sz="1740" b="1" dirty="0">
                <a:solidFill>
                  <a:srgbClr val="040408"/>
                </a:solidFill>
                <a:latin typeface="Tahoma" panose="020B0604030504040204" pitchFamily="34" charset="0"/>
              </a:rPr>
              <a:t>。</a:t>
            </a:r>
            <a:endParaRPr lang="zh-CN" altLang="en-US" sz="1740" b="1" dirty="0">
              <a:solidFill>
                <a:srgbClr val="040408"/>
              </a:solidFill>
              <a:latin typeface="Tahoma" panose="020B0604030504040204" pitchFamily="34" charset="0"/>
            </a:endParaRPr>
          </a:p>
        </p:txBody>
      </p:sp>
      <p:sp>
        <p:nvSpPr>
          <p:cNvPr id="201755" name="Rectangle 27"/>
          <p:cNvSpPr/>
          <p:nvPr/>
        </p:nvSpPr>
        <p:spPr>
          <a:xfrm>
            <a:off x="6804436" y="2398025"/>
            <a:ext cx="2015873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030" b="1" dirty="0">
                <a:solidFill>
                  <a:srgbClr val="040408"/>
                </a:solidFill>
                <a:latin typeface="Times New Roman" panose="02020603050405020304" pitchFamily="18" charset="0"/>
              </a:rPr>
              <a:t>斜率存在</a:t>
            </a:r>
            <a:endParaRPr lang="zh-CN" altLang="en-US" sz="2030" b="1" dirty="0">
              <a:solidFill>
                <a:srgbClr val="0404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1756" name="Rectangle 28"/>
          <p:cNvSpPr/>
          <p:nvPr/>
        </p:nvSpPr>
        <p:spPr>
          <a:xfrm>
            <a:off x="6781397" y="3373707"/>
            <a:ext cx="2017025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030" b="1" dirty="0">
                <a:solidFill>
                  <a:srgbClr val="040408"/>
                </a:solidFill>
                <a:latin typeface="Times New Roman" panose="02020603050405020304" pitchFamily="18" charset="0"/>
              </a:rPr>
              <a:t>斜率存在</a:t>
            </a:r>
            <a:endParaRPr lang="zh-CN" altLang="en-US" sz="2030" b="1" dirty="0">
              <a:solidFill>
                <a:srgbClr val="04040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81" name="Text Box 30"/>
          <p:cNvSpPr txBox="1"/>
          <p:nvPr/>
        </p:nvSpPr>
        <p:spPr>
          <a:xfrm>
            <a:off x="762576" y="1051422"/>
            <a:ext cx="6933452" cy="583565"/>
          </a:xfrm>
          <a:prstGeom prst="rect">
            <a:avLst/>
          </a:prstGeom>
          <a:gradFill rotWithShape="0">
            <a:gsLst>
              <a:gs pos="0">
                <a:srgbClr val="EAA29C"/>
              </a:gs>
              <a:gs pos="100000">
                <a:srgbClr val="DDC9FB"/>
              </a:gs>
            </a:gsLst>
            <a:lin ang="5400000" scaled="1"/>
            <a:tileRect/>
          </a:gra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3195" b="1" dirty="0">
                <a:solidFill>
                  <a:srgbClr val="00CC00"/>
                </a:solidFill>
                <a:latin typeface="Times New Roman" panose="02020603050405020304" pitchFamily="18" charset="0"/>
              </a:rPr>
              <a:t>【</a:t>
            </a:r>
            <a:r>
              <a:rPr lang="zh-CN" altLang="en-US" sz="3195" b="1" dirty="0">
                <a:solidFill>
                  <a:srgbClr val="C00000"/>
                </a:solidFill>
                <a:latin typeface="Times New Roman" panose="02020603050405020304" pitchFamily="18" charset="0"/>
              </a:rPr>
              <a:t>课后小结</a:t>
            </a:r>
            <a:r>
              <a:rPr lang="en-US" altLang="zh-CN" sz="3195" b="1" dirty="0">
                <a:solidFill>
                  <a:srgbClr val="00CC00"/>
                </a:solidFill>
                <a:latin typeface="Times New Roman" panose="02020603050405020304" pitchFamily="18" charset="0"/>
              </a:rPr>
              <a:t>】</a:t>
            </a:r>
            <a:endParaRPr lang="en-US" altLang="zh-CN" sz="3195" b="1" dirty="0">
              <a:solidFill>
                <a:srgbClr val="00CC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54" grpId="0"/>
      <p:bldP spid="201755" grpId="0"/>
      <p:bldP spid="2017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2"/>
          <p:cNvGrpSpPr/>
          <p:nvPr/>
        </p:nvGrpSpPr>
        <p:grpSpPr>
          <a:xfrm>
            <a:off x="304800" y="1981200"/>
            <a:ext cx="1828800" cy="609600"/>
            <a:chOff x="0" y="0"/>
            <a:chExt cx="1152" cy="384"/>
          </a:xfrm>
        </p:grpSpPr>
        <p:sp>
          <p:nvSpPr>
            <p:cNvPr id="22530" name="Rectangle 3"/>
            <p:cNvSpPr/>
            <p:nvPr/>
          </p:nvSpPr>
          <p:spPr>
            <a:xfrm>
              <a:off x="0" y="0"/>
              <a:ext cx="1152" cy="384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2531" name="Object 4"/>
            <p:cNvGraphicFramePr>
              <a:graphicFrameLocks noChangeAspect="1"/>
            </p:cNvGraphicFramePr>
            <p:nvPr/>
          </p:nvGraphicFramePr>
          <p:xfrm>
            <a:off x="48" y="48"/>
            <a:ext cx="1104" cy="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" r:id="rId1" imgW="774700" imgH="228600" progId="Equations">
                    <p:embed/>
                  </p:oleObj>
                </mc:Choice>
                <mc:Fallback>
                  <p:oleObj name="" r:id="rId1" imgW="774700" imgH="228600" progId="Equations">
                    <p:embed/>
                    <p:pic>
                      <p:nvPicPr>
                        <p:cNvPr id="0" name="图片 309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8" y="48"/>
                          <a:ext cx="1104" cy="32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/>
          <p:nvPr/>
        </p:nvGrpSpPr>
        <p:grpSpPr>
          <a:xfrm>
            <a:off x="2971800" y="1828800"/>
            <a:ext cx="3124200" cy="990600"/>
            <a:chOff x="0" y="0"/>
            <a:chExt cx="1968" cy="624"/>
          </a:xfrm>
        </p:grpSpPr>
        <p:sp>
          <p:nvSpPr>
            <p:cNvPr id="22533" name="AutoShape 6"/>
            <p:cNvSpPr/>
            <p:nvPr/>
          </p:nvSpPr>
          <p:spPr>
            <a:xfrm>
              <a:off x="0" y="0"/>
              <a:ext cx="1968" cy="624"/>
            </a:xfrm>
            <a:prstGeom prst="diamond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2534" name="Object 7"/>
            <p:cNvGraphicFramePr>
              <a:graphicFrameLocks noChangeAspect="1"/>
            </p:cNvGraphicFramePr>
            <p:nvPr/>
          </p:nvGraphicFramePr>
          <p:xfrm>
            <a:off x="480" y="144"/>
            <a:ext cx="1056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8" name="" r:id="rId3" imgW="723900" imgH="203200" progId="Equations">
                    <p:embed/>
                  </p:oleObj>
                </mc:Choice>
                <mc:Fallback>
                  <p:oleObj name="" r:id="rId3" imgW="723900" imgH="203200" progId="Equations">
                    <p:embed/>
                    <p:pic>
                      <p:nvPicPr>
                        <p:cNvPr id="0" name="图片 309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80" y="144"/>
                          <a:ext cx="1056" cy="29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8"/>
          <p:cNvGrpSpPr/>
          <p:nvPr/>
        </p:nvGrpSpPr>
        <p:grpSpPr>
          <a:xfrm>
            <a:off x="6934200" y="1981200"/>
            <a:ext cx="1828800" cy="685800"/>
            <a:chOff x="0" y="0"/>
            <a:chExt cx="1152" cy="432"/>
          </a:xfrm>
        </p:grpSpPr>
        <p:sp>
          <p:nvSpPr>
            <p:cNvPr id="22536" name="Rectangle 9"/>
            <p:cNvSpPr/>
            <p:nvPr/>
          </p:nvSpPr>
          <p:spPr>
            <a:xfrm>
              <a:off x="0" y="0"/>
              <a:ext cx="1152" cy="432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2537" name="Object 10"/>
            <p:cNvGraphicFramePr>
              <a:graphicFrameLocks noChangeAspect="1"/>
            </p:cNvGraphicFramePr>
            <p:nvPr/>
          </p:nvGraphicFramePr>
          <p:xfrm>
            <a:off x="48" y="48"/>
            <a:ext cx="1104" cy="2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" r:id="rId5" imgW="850900" imgH="228600" progId="Equations">
                    <p:embed/>
                  </p:oleObj>
                </mc:Choice>
                <mc:Fallback>
                  <p:oleObj name="" r:id="rId5" imgW="850900" imgH="228600" progId="Equations">
                    <p:embed/>
                    <p:pic>
                      <p:nvPicPr>
                        <p:cNvPr id="0" name="图片 309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" y="48"/>
                          <a:ext cx="1104" cy="29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5" name="AutoShape 11"/>
          <p:cNvSpPr/>
          <p:nvPr/>
        </p:nvSpPr>
        <p:spPr>
          <a:xfrm>
            <a:off x="2286000" y="22098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2819400" y="3657600"/>
            <a:ext cx="3733800" cy="762000"/>
            <a:chOff x="0" y="0"/>
            <a:chExt cx="2352" cy="480"/>
          </a:xfrm>
        </p:grpSpPr>
        <p:sp>
          <p:nvSpPr>
            <p:cNvPr id="22540" name="Rectangle 13"/>
            <p:cNvSpPr/>
            <p:nvPr/>
          </p:nvSpPr>
          <p:spPr>
            <a:xfrm>
              <a:off x="0" y="0"/>
              <a:ext cx="2352" cy="480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2541" name="Object 14"/>
            <p:cNvGraphicFramePr>
              <a:graphicFrameLocks noChangeAspect="1"/>
            </p:cNvGraphicFramePr>
            <p:nvPr/>
          </p:nvGraphicFramePr>
          <p:xfrm>
            <a:off x="48" y="48"/>
            <a:ext cx="2304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" r:id="rId7" imgW="1536700" imgH="228600" progId="Equations">
                    <p:embed/>
                  </p:oleObj>
                </mc:Choice>
                <mc:Fallback>
                  <p:oleObj name="" r:id="rId7" imgW="1536700" imgH="228600" progId="Equations">
                    <p:embed/>
                    <p:pic>
                      <p:nvPicPr>
                        <p:cNvPr id="0" name="图片 309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8" y="48"/>
                          <a:ext cx="2304" cy="34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19" name="AutoShape 15"/>
          <p:cNvSpPr/>
          <p:nvPr/>
        </p:nvSpPr>
        <p:spPr>
          <a:xfrm>
            <a:off x="6248400" y="22098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0" name="AutoShape 16"/>
          <p:cNvSpPr/>
          <p:nvPr/>
        </p:nvSpPr>
        <p:spPr>
          <a:xfrm>
            <a:off x="4419600" y="2971800"/>
            <a:ext cx="228600" cy="533400"/>
          </a:xfrm>
          <a:prstGeom prst="downArrow">
            <a:avLst>
              <a:gd name="adj1" fmla="val 50000"/>
              <a:gd name="adj2" fmla="val 5832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1" name="Text Box 17"/>
          <p:cNvSpPr txBox="1"/>
          <p:nvPr/>
        </p:nvSpPr>
        <p:spPr>
          <a:xfrm>
            <a:off x="3962400" y="2819400"/>
            <a:ext cx="533400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是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22" name="Text Box 18"/>
          <p:cNvSpPr txBox="1"/>
          <p:nvPr/>
        </p:nvSpPr>
        <p:spPr>
          <a:xfrm>
            <a:off x="6324600" y="1676400"/>
            <a:ext cx="4572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否</a:t>
            </a:r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6" name="WordArt 19"/>
          <p:cNvSpPr/>
          <p:nvPr/>
        </p:nvSpPr>
        <p:spPr>
          <a:xfrm>
            <a:off x="685800" y="228600"/>
            <a:ext cx="1143000" cy="70008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/>
          </a:bodyPr>
          <a:p>
            <a:pPr algn="ctr"/>
            <a:r>
              <a:rPr lang="zh-CN" altLang="en-US" sz="360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sy="50000" rotWithShape="0">
                    <a:srgbClr val="875B0D">
                      <a:alpha val="68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  <a:endParaRPr lang="zh-CN" altLang="en-US" sz="360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sy="50000" rotWithShape="0">
                  <a:srgbClr val="875B0D">
                    <a:alpha val="68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524" name="AutoShape 20"/>
          <p:cNvSpPr/>
          <p:nvPr/>
        </p:nvSpPr>
        <p:spPr>
          <a:xfrm>
            <a:off x="4495800" y="4495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Group 21"/>
          <p:cNvGrpSpPr/>
          <p:nvPr/>
        </p:nvGrpSpPr>
        <p:grpSpPr>
          <a:xfrm>
            <a:off x="3352800" y="5029200"/>
            <a:ext cx="2362200" cy="685800"/>
            <a:chOff x="0" y="0"/>
            <a:chExt cx="1488" cy="432"/>
          </a:xfrm>
        </p:grpSpPr>
        <p:sp>
          <p:nvSpPr>
            <p:cNvPr id="22549" name="Rectangle 22"/>
            <p:cNvSpPr/>
            <p:nvPr/>
          </p:nvSpPr>
          <p:spPr>
            <a:xfrm>
              <a:off x="0" y="0"/>
              <a:ext cx="1488" cy="43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22550" name="Object 23"/>
            <p:cNvGraphicFramePr>
              <a:graphicFrameLocks noChangeAspect="1"/>
            </p:cNvGraphicFramePr>
            <p:nvPr/>
          </p:nvGraphicFramePr>
          <p:xfrm>
            <a:off x="0" y="0"/>
            <a:ext cx="1440" cy="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" r:id="rId9" imgW="635000" imgH="203200" progId="">
                    <p:embed/>
                  </p:oleObj>
                </mc:Choice>
                <mc:Fallback>
                  <p:oleObj name="" r:id="rId9" imgW="635000" imgH="203200" progId="">
                    <p:embed/>
                    <p:pic>
                      <p:nvPicPr>
                        <p:cNvPr id="0" name="图片 3091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1440" cy="43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4"/>
          <p:cNvGrpSpPr/>
          <p:nvPr/>
        </p:nvGrpSpPr>
        <p:grpSpPr>
          <a:xfrm>
            <a:off x="381000" y="2819400"/>
            <a:ext cx="2057400" cy="2438400"/>
            <a:chOff x="0" y="0"/>
            <a:chExt cx="1296" cy="1536"/>
          </a:xfrm>
        </p:grpSpPr>
        <p:sp>
          <p:nvSpPr>
            <p:cNvPr id="22552" name="Rectangle 25"/>
            <p:cNvSpPr/>
            <p:nvPr/>
          </p:nvSpPr>
          <p:spPr>
            <a:xfrm>
              <a:off x="0" y="0"/>
              <a:ext cx="1296" cy="153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553" name="Text Box 26"/>
            <p:cNvSpPr txBox="1"/>
            <p:nvPr/>
          </p:nvSpPr>
          <p:spPr>
            <a:xfrm>
              <a:off x="96" y="48"/>
              <a:ext cx="1200" cy="140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0000FF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注：</a:t>
              </a:r>
              <a:r>
                <a:rPr lang="zh-CN" altLang="en-US" sz="2800" b="1" dirty="0">
                  <a:solidFill>
                    <a:srgbClr val="040408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若斜率是否存在难以确定，应</a:t>
              </a:r>
              <a:r>
                <a:rPr lang="zh-CN" alt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分类讨论</a:t>
              </a:r>
              <a:endParaRPr lang="zh-CN" alt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7439" name="文本框 17438"/>
          <p:cNvSpPr txBox="1"/>
          <p:nvPr/>
        </p:nvSpPr>
        <p:spPr>
          <a:xfrm>
            <a:off x="685800" y="1143000"/>
            <a:ext cx="4267200" cy="5794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求直线方程的方法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animBg="1"/>
      <p:bldP spid="21519" grpId="0" animBg="1"/>
      <p:bldP spid="21520" grpId="0" animBg="1"/>
      <p:bldP spid="21521" grpId="0"/>
      <p:bldP spid="21522" grpId="0"/>
      <p:bldP spid="21524" grpId="0" animBg="1"/>
      <p:bldP spid="174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/>
          <p:nvPr/>
        </p:nvSpPr>
        <p:spPr>
          <a:xfrm>
            <a:off x="1044575" y="692150"/>
            <a:ext cx="2419350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400" b="1" dirty="0">
                <a:latin typeface="Times New Roman" panose="02020603050405020304" pitchFamily="18" charset="0"/>
                <a:ea typeface="华文新魏" panose="02010800040101010101" pitchFamily="2" charset="-122"/>
              </a:rPr>
              <a:t>课后作业</a:t>
            </a:r>
            <a:endParaRPr lang="zh-CN" altLang="en-US" sz="4400" b="1" dirty="0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24578" name="Rectangle 5"/>
          <p:cNvSpPr/>
          <p:nvPr/>
        </p:nvSpPr>
        <p:spPr>
          <a:xfrm>
            <a:off x="990600" y="1521302"/>
            <a:ext cx="5486400" cy="7308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eaLnBrk="0" hangingPunct="0">
              <a:lnSpc>
                <a:spcPct val="130000"/>
              </a:lnSpc>
            </a:pP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教材第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66-67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页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A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组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B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组练习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</a:rPr>
              <a:t>题</a:t>
            </a:r>
            <a:endParaRPr lang="zh-CN" altLang="en-US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+mn-ea"/>
              </a:rPr>
              <a:t>视觉引入</a:t>
            </a:r>
            <a:endParaRPr lang="en-US" altLang="en-US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1680" y="1583690"/>
            <a:ext cx="2882900" cy="4530725"/>
          </a:xfrm>
        </p:spPr>
        <p:txBody>
          <a:bodyPr/>
          <a:p>
            <a:r>
              <a:rPr lang="zh-CN" altLang="en-US">
                <a:solidFill>
                  <a:schemeClr val="dk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采用动画呈现笛卡尔梦中用蜘蛛网实现坐标</a:t>
            </a:r>
            <a:r>
              <a:rPr lang="zh-CN" altLang="en-US">
                <a:solidFill>
                  <a:schemeClr val="dk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系的过程，蜘蛛丝的运动轨迹，引出直线方程需求。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WeChat_2025041710243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13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72815" y="1600200"/>
            <a:ext cx="5223510" cy="49904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生活</a:t>
            </a:r>
            <a:r>
              <a:rPr lang="zh-CN" altLang="en-US"/>
              <a:t>实例展示数控机床刀具路径图。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5840" y="1881505"/>
            <a:ext cx="7390130" cy="44996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提出疑问：</a:t>
            </a:r>
            <a:r>
              <a:rPr lang="en-US" altLang="zh-CN">
                <a:sym typeface="+mn-ea"/>
              </a:rPr>
              <a:t>"</a:t>
            </a:r>
            <a:r>
              <a:rPr lang="zh-CN" altLang="en-US">
                <a:sym typeface="+mn-ea"/>
              </a:rPr>
              <a:t>如何用数学描述刀具的直线运动轨迹？</a:t>
            </a:r>
            <a:r>
              <a:rPr lang="en-US" altLang="zh-CN">
                <a:sym typeface="+mn-ea"/>
              </a:rPr>
              <a:t>"</a:t>
            </a:r>
            <a:br>
              <a:rPr lang="en-US" altLang="zh-CN">
                <a:sym typeface="+mn-ea"/>
              </a:rPr>
            </a:b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975" y="1828800"/>
            <a:ext cx="7854315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WordArt 8"/>
          <p:cNvSpPr>
            <a:spLocks noTextEdit="1"/>
          </p:cNvSpPr>
          <p:nvPr/>
        </p:nvSpPr>
        <p:spPr>
          <a:xfrm>
            <a:off x="149860" y="900430"/>
            <a:ext cx="2045335" cy="81470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 eaLnBrk="0" hangingPunct="0"/>
            <a:r>
              <a:rPr lang="zh-CN" altLang="en-US" sz="392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复习</a:t>
            </a:r>
            <a:r>
              <a:rPr lang="zh-CN" altLang="en-US" sz="392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引入</a:t>
            </a:r>
            <a:endParaRPr lang="zh-CN" altLang="en-US" sz="392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82295" name="Object 23"/>
          <p:cNvGraphicFramePr>
            <a:graphicFrameLocks noChangeAspect="1"/>
          </p:cNvGraphicFramePr>
          <p:nvPr/>
        </p:nvGraphicFramePr>
        <p:xfrm>
          <a:off x="3520290" y="4256084"/>
          <a:ext cx="2553823" cy="155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1" imgW="711200" imgH="431800" progId="Equation.DSMT4">
                  <p:embed/>
                </p:oleObj>
              </mc:Choice>
              <mc:Fallback>
                <p:oleObj name="" r:id="rId1" imgW="711200" imgH="431800" progId="Equation.DSMT4">
                  <p:embed/>
                  <p:pic>
                    <p:nvPicPr>
                      <p:cNvPr id="0" name="图片 308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520290" y="4256084"/>
                        <a:ext cx="2553823" cy="155049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27"/>
          <p:cNvSpPr txBox="1"/>
          <p:nvPr/>
        </p:nvSpPr>
        <p:spPr>
          <a:xfrm>
            <a:off x="762576" y="1549054"/>
            <a:ext cx="7314739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990" b="1" dirty="0">
                <a:latin typeface="Arial" panose="020B0604020202020204" pitchFamily="34" charset="0"/>
              </a:rPr>
              <a:t>1</a:t>
            </a:r>
            <a:r>
              <a:rPr lang="zh-CN" altLang="en-US" sz="3990" b="1" dirty="0">
                <a:latin typeface="Arial" panose="020B0604020202020204" pitchFamily="34" charset="0"/>
              </a:rPr>
              <a:t>、直线的倾斜角的定义？</a:t>
            </a:r>
            <a:endParaRPr lang="zh-CN" altLang="en-US" sz="3990" b="1" dirty="0">
              <a:latin typeface="Arial" panose="020B0604020202020204" pitchFamily="34" charset="0"/>
            </a:endParaRPr>
          </a:p>
        </p:txBody>
      </p:sp>
      <p:sp>
        <p:nvSpPr>
          <p:cNvPr id="182301" name="Rectangle 29">
            <a:hlinkClick r:id="rId3" action="ppaction://hlinkfile"/>
          </p:cNvPr>
          <p:cNvSpPr/>
          <p:nvPr/>
        </p:nvSpPr>
        <p:spPr>
          <a:xfrm>
            <a:off x="1524000" y="2212565"/>
            <a:ext cx="2362603" cy="6312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399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范围</a:t>
            </a:r>
            <a:r>
              <a:rPr lang="en-US" altLang="zh-CN" sz="399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  <a:endParaRPr lang="en-US" altLang="zh-CN" sz="399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182302" name="Object 30"/>
          <p:cNvGraphicFramePr>
            <a:graphicFrameLocks noChangeAspect="1"/>
          </p:cNvGraphicFramePr>
          <p:nvPr/>
        </p:nvGraphicFramePr>
        <p:xfrm>
          <a:off x="2913225" y="2101980"/>
          <a:ext cx="4036354" cy="734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4" imgW="799465" imgH="203200" progId="Equation.3">
                  <p:embed/>
                </p:oleObj>
              </mc:Choice>
              <mc:Fallback>
                <p:oleObj name="" r:id="rId4" imgW="799465" imgH="203200" progId="Equation.3">
                  <p:embed/>
                  <p:pic>
                    <p:nvPicPr>
                      <p:cNvPr id="0" name="图片 308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3225" y="2101980"/>
                        <a:ext cx="4036354" cy="734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303" name="Text Box 31"/>
          <p:cNvSpPr txBox="1"/>
          <p:nvPr/>
        </p:nvSpPr>
        <p:spPr>
          <a:xfrm>
            <a:off x="838603" y="2975141"/>
            <a:ext cx="7314739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990" b="1" dirty="0">
                <a:latin typeface="Arial" panose="020B0604020202020204" pitchFamily="34" charset="0"/>
              </a:rPr>
              <a:t>2</a:t>
            </a:r>
            <a:r>
              <a:rPr lang="zh-CN" altLang="en-US" sz="3990" b="1" dirty="0">
                <a:latin typeface="Arial" panose="020B0604020202020204" pitchFamily="34" charset="0"/>
              </a:rPr>
              <a:t>、直线的斜率的定义？</a:t>
            </a:r>
            <a:endParaRPr lang="zh-CN" altLang="en-US" sz="3990" b="1" dirty="0">
              <a:latin typeface="Arial" panose="020B0604020202020204" pitchFamily="34" charset="0"/>
            </a:endParaRPr>
          </a:p>
        </p:txBody>
      </p:sp>
      <p:sp>
        <p:nvSpPr>
          <p:cNvPr id="182304" name="Rectangle 32"/>
          <p:cNvSpPr/>
          <p:nvPr/>
        </p:nvSpPr>
        <p:spPr>
          <a:xfrm>
            <a:off x="977987" y="4622397"/>
            <a:ext cx="2362603" cy="6312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399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斜率公式</a:t>
            </a:r>
            <a:r>
              <a:rPr lang="en-US" altLang="zh-CN" sz="399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  <a:endParaRPr lang="en-US" altLang="zh-CN" sz="399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182305" name="Object 33"/>
          <p:cNvGraphicFramePr>
            <a:graphicFrameLocks noChangeAspect="1"/>
          </p:cNvGraphicFramePr>
          <p:nvPr/>
        </p:nvGraphicFramePr>
        <p:xfrm>
          <a:off x="1421478" y="3594878"/>
          <a:ext cx="2598748" cy="774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" r:id="rId6" imgW="596900" imgH="177800" progId="Equation.DSMT4">
                  <p:embed/>
                </p:oleObj>
              </mc:Choice>
              <mc:Fallback>
                <p:oleObj name="" r:id="rId6" imgW="596900" imgH="177800" progId="Equation.DSMT4">
                  <p:embed/>
                  <p:pic>
                    <p:nvPicPr>
                      <p:cNvPr id="0" name="图片 308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1478" y="3594878"/>
                        <a:ext cx="2598748" cy="7740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306" name="Object 34"/>
          <p:cNvGraphicFramePr>
            <a:graphicFrameLocks noChangeAspect="1"/>
          </p:cNvGraphicFramePr>
          <p:nvPr/>
        </p:nvGraphicFramePr>
        <p:xfrm>
          <a:off x="4129660" y="3702007"/>
          <a:ext cx="2211701" cy="722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" r:id="rId8" imgW="622300" imgH="203200" progId="Equation.DSMT4">
                  <p:embed/>
                </p:oleObj>
              </mc:Choice>
              <mc:Fallback>
                <p:oleObj name="" r:id="rId8" imgW="622300" imgH="203200" progId="Equation.DSMT4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29660" y="3702007"/>
                        <a:ext cx="2211701" cy="72225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307" name="Object 35"/>
          <p:cNvGraphicFramePr>
            <a:graphicFrameLocks noChangeAspect="1"/>
          </p:cNvGraphicFramePr>
          <p:nvPr/>
        </p:nvGraphicFramePr>
        <p:xfrm>
          <a:off x="6286068" y="4534850"/>
          <a:ext cx="2283120" cy="93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" r:id="rId10" imgW="558800" imgH="228600" progId="Equation.DSMT4">
                  <p:embed/>
                </p:oleObj>
              </mc:Choice>
              <mc:Fallback>
                <p:oleObj name="" r:id="rId10" imgW="558800" imgH="228600" progId="Equation.DSMT4">
                  <p:embed/>
                  <p:pic>
                    <p:nvPicPr>
                      <p:cNvPr id="0" name="图片 308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86068" y="4534850"/>
                        <a:ext cx="2283120" cy="93421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1" grpId="0"/>
      <p:bldP spid="182303" grpId="0"/>
      <p:bldP spid="1823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02" name="Text Box 2"/>
          <p:cNvSpPr txBox="1"/>
          <p:nvPr/>
        </p:nvSpPr>
        <p:spPr>
          <a:xfrm>
            <a:off x="38014" y="1825517"/>
            <a:ext cx="9105986" cy="17665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30" b="1" dirty="0">
                <a:latin typeface="Times New Roman" panose="02020603050405020304" pitchFamily="18" charset="0"/>
              </a:rPr>
              <a:t>  1</a:t>
            </a:r>
            <a:r>
              <a:rPr lang="zh-CN" altLang="en-US" sz="3630" b="1" dirty="0">
                <a:latin typeface="Times New Roman" panose="02020603050405020304" pitchFamily="18" charset="0"/>
              </a:rPr>
              <a:t>）</a:t>
            </a:r>
            <a:r>
              <a:rPr lang="zh-CN" altLang="en-US" sz="3630" b="1" dirty="0">
                <a:latin typeface="Arial" panose="020B0604020202020204" pitchFamily="34" charset="0"/>
              </a:rPr>
              <a:t>已知直线上</a:t>
            </a:r>
            <a:r>
              <a:rPr lang="zh-CN" altLang="en-US" sz="3630" b="1" dirty="0">
                <a:solidFill>
                  <a:srgbClr val="FF0000"/>
                </a:solidFill>
                <a:latin typeface="Arial" panose="020B0604020202020204" pitchFamily="34" charset="0"/>
              </a:rPr>
              <a:t>一点</a:t>
            </a:r>
            <a:r>
              <a:rPr lang="zh-CN" altLang="en-US" sz="3630" b="1" dirty="0">
                <a:latin typeface="Arial" panose="020B0604020202020204" pitchFamily="34" charset="0"/>
              </a:rPr>
              <a:t>和直线的</a:t>
            </a:r>
            <a:r>
              <a:rPr lang="zh-CN" altLang="en-US" sz="3630" b="1" dirty="0">
                <a:solidFill>
                  <a:srgbClr val="FF0000"/>
                </a:solidFill>
                <a:latin typeface="Arial" panose="020B0604020202020204" pitchFamily="34" charset="0"/>
              </a:rPr>
              <a:t>倾斜角（斜率）</a:t>
            </a:r>
            <a:r>
              <a:rPr lang="zh-CN" altLang="en-US" sz="3630" b="1" dirty="0">
                <a:latin typeface="Arial" panose="020B0604020202020204" pitchFamily="34" charset="0"/>
              </a:rPr>
              <a:t>可以确定一条直线；</a:t>
            </a:r>
            <a:endParaRPr lang="zh-CN" altLang="en-US" sz="3630" b="1" dirty="0">
              <a:latin typeface="Arial" panose="020B0604020202020204" pitchFamily="34" charset="0"/>
            </a:endParaRPr>
          </a:p>
          <a:p>
            <a:r>
              <a:rPr lang="zh-CN" altLang="en-US" sz="3630" b="1" dirty="0">
                <a:latin typeface="Arial" panose="020B0604020202020204" pitchFamily="34" charset="0"/>
              </a:rPr>
              <a:t> </a:t>
            </a:r>
            <a:r>
              <a:rPr lang="en-US" altLang="zh-CN" sz="3630" b="1" dirty="0">
                <a:latin typeface="Arial" panose="020B0604020202020204" pitchFamily="34" charset="0"/>
              </a:rPr>
              <a:t>2</a:t>
            </a:r>
            <a:r>
              <a:rPr lang="zh-CN" altLang="en-US" sz="3630" b="1" dirty="0">
                <a:latin typeface="Arial" panose="020B0604020202020204" pitchFamily="34" charset="0"/>
              </a:rPr>
              <a:t>）已知直线上</a:t>
            </a:r>
            <a:r>
              <a:rPr lang="zh-CN" altLang="en-US" sz="3630" b="1" dirty="0">
                <a:solidFill>
                  <a:srgbClr val="FF0000"/>
                </a:solidFill>
                <a:latin typeface="Arial" panose="020B0604020202020204" pitchFamily="34" charset="0"/>
              </a:rPr>
              <a:t>两点</a:t>
            </a:r>
            <a:r>
              <a:rPr lang="zh-CN" altLang="en-US" sz="3630" b="1" dirty="0">
                <a:latin typeface="Arial" panose="020B0604020202020204" pitchFamily="34" charset="0"/>
              </a:rPr>
              <a:t>也可以确定一条直线</a:t>
            </a:r>
            <a:r>
              <a:rPr lang="en-US" altLang="zh-CN" sz="3630" b="1" dirty="0">
                <a:latin typeface="Arial" panose="020B0604020202020204" pitchFamily="34" charset="0"/>
              </a:rPr>
              <a:t>.</a:t>
            </a:r>
            <a:endParaRPr lang="en-US" altLang="zh-CN" sz="3630" b="1" dirty="0">
              <a:latin typeface="Times New Roman" panose="02020603050405020304" pitchFamily="18" charset="0"/>
            </a:endParaRPr>
          </a:p>
        </p:txBody>
      </p:sp>
      <p:sp>
        <p:nvSpPr>
          <p:cNvPr id="204803" name="Text Box 3"/>
          <p:cNvSpPr txBox="1"/>
          <p:nvPr/>
        </p:nvSpPr>
        <p:spPr>
          <a:xfrm>
            <a:off x="202739" y="3915113"/>
            <a:ext cx="8498921" cy="17665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30" b="1" dirty="0">
                <a:latin typeface="Times New Roman" panose="02020603050405020304" pitchFamily="18" charset="0"/>
              </a:rPr>
              <a:t>       </a:t>
            </a:r>
            <a:r>
              <a:rPr lang="zh-CN" altLang="en-US" sz="3630" b="1" dirty="0">
                <a:latin typeface="Times New Roman" panose="02020603050405020304" pitchFamily="18" charset="0"/>
              </a:rPr>
              <a:t>那么我们能否用</a:t>
            </a:r>
            <a:r>
              <a:rPr lang="zh-CN" altLang="en-US" sz="363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一个点的坐标和斜率，或两个点的坐标，</a:t>
            </a:r>
            <a:r>
              <a:rPr lang="zh-CN" altLang="en-US" sz="3630" b="1" dirty="0">
                <a:latin typeface="Times New Roman" panose="02020603050405020304" pitchFamily="18" charset="0"/>
              </a:rPr>
              <a:t>将直线上所有点的坐标（</a:t>
            </a:r>
            <a:r>
              <a:rPr lang="en-US" altLang="zh-CN" sz="3630" b="1" dirty="0">
                <a:latin typeface="Times New Roman" panose="02020603050405020304" pitchFamily="18" charset="0"/>
              </a:rPr>
              <a:t>x</a:t>
            </a:r>
            <a:r>
              <a:rPr lang="zh-CN" altLang="en-US" sz="3630" b="1" dirty="0">
                <a:latin typeface="Times New Roman" panose="02020603050405020304" pitchFamily="18" charset="0"/>
              </a:rPr>
              <a:t>，</a:t>
            </a:r>
            <a:r>
              <a:rPr lang="en-US" altLang="zh-CN" sz="3630" b="1" dirty="0">
                <a:latin typeface="Times New Roman" panose="02020603050405020304" pitchFamily="18" charset="0"/>
              </a:rPr>
              <a:t>y</a:t>
            </a:r>
            <a:r>
              <a:rPr lang="zh-CN" altLang="en-US" sz="3630" b="1" dirty="0">
                <a:latin typeface="Times New Roman" panose="02020603050405020304" pitchFamily="18" charset="0"/>
              </a:rPr>
              <a:t>）满足的关系表示出来呢？</a:t>
            </a:r>
            <a:endParaRPr lang="zh-CN" altLang="en-US" sz="3630" b="1" dirty="0">
              <a:latin typeface="Times New Roman" panose="02020603050405020304" pitchFamily="18" charset="0"/>
            </a:endParaRPr>
          </a:p>
        </p:txBody>
      </p:sp>
      <p:sp>
        <p:nvSpPr>
          <p:cNvPr id="13316" name="Text Box 9"/>
          <p:cNvSpPr txBox="1"/>
          <p:nvPr/>
        </p:nvSpPr>
        <p:spPr>
          <a:xfrm>
            <a:off x="55293" y="984610"/>
            <a:ext cx="8885968" cy="704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990" b="1" dirty="0">
                <a:latin typeface="Arial" panose="020B0604020202020204" pitchFamily="34" charset="0"/>
              </a:rPr>
              <a:t>  3.</a:t>
            </a:r>
            <a:r>
              <a:rPr lang="zh-CN" altLang="en-US" sz="3990" b="1" dirty="0">
                <a:latin typeface="Arial" panose="020B0604020202020204" pitchFamily="34" charset="0"/>
              </a:rPr>
              <a:t>确定一条直线的几何要素有哪些？</a:t>
            </a:r>
            <a:endParaRPr lang="zh-CN" altLang="en-US" sz="399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ext Box 3"/>
          <p:cNvSpPr txBox="1"/>
          <p:nvPr/>
        </p:nvSpPr>
        <p:spPr>
          <a:xfrm>
            <a:off x="425062" y="940837"/>
            <a:ext cx="8718938" cy="23456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0000"/>
              </a:lnSpc>
            </a:pPr>
            <a:r>
              <a:rPr lang="en-US" altLang="zh-CN" sz="3485" b="1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485" b="1" dirty="0">
                <a:latin typeface="黑体" panose="02010609060101010101" pitchFamily="49" charset="-122"/>
                <a:ea typeface="黑体" panose="02010609060101010101" pitchFamily="49" charset="-122"/>
              </a:rPr>
              <a:t>若直线 经过的点        和斜率为  ，能否将直线上所有点的坐标</a:t>
            </a:r>
            <a:r>
              <a:rPr lang="en-US" altLang="zh-CN" sz="3485" b="1" i="1" dirty="0">
                <a:solidFill>
                  <a:srgbClr val="040408"/>
                </a:solidFill>
                <a:latin typeface="Times New Roman" panose="02020603050405020304" pitchFamily="18" charset="0"/>
              </a:rPr>
              <a:t>P</a:t>
            </a:r>
            <a:r>
              <a:rPr lang="en-US" altLang="zh-CN" sz="348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3485" b="1" i="1" dirty="0">
                <a:solidFill>
                  <a:srgbClr val="040408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348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3485" b="1" i="1" dirty="0">
                <a:solidFill>
                  <a:srgbClr val="040408"/>
                </a:solidFill>
                <a:latin typeface="Times New Roman" panose="02020603050405020304" pitchFamily="18" charset="0"/>
              </a:rPr>
              <a:t>y</a:t>
            </a:r>
            <a:r>
              <a:rPr lang="en-US" altLang="zh-CN" sz="348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)</a:t>
            </a:r>
            <a:r>
              <a:rPr lang="zh-CN" altLang="en-US" sz="3485" b="1" dirty="0">
                <a:latin typeface="黑体" panose="02010609060101010101" pitchFamily="49" charset="-122"/>
                <a:ea typeface="黑体" panose="02010609060101010101" pitchFamily="49" charset="-122"/>
              </a:rPr>
              <a:t>满足的关系表示出来呢？</a:t>
            </a:r>
            <a:endParaRPr lang="zh-CN" altLang="en-US" sz="3485" b="1" dirty="0">
              <a:solidFill>
                <a:srgbClr val="040408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4903755" y="1141272"/>
          <a:ext cx="1824653" cy="684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" r:id="rId1" imgW="609600" imgH="228600" progId="Equation.DSMT4">
                  <p:embed/>
                </p:oleObj>
              </mc:Choice>
              <mc:Fallback>
                <p:oleObj name="" r:id="rId1" imgW="609600" imgH="228600" progId="Equation.DSMT4">
                  <p:embed/>
                  <p:pic>
                    <p:nvPicPr>
                      <p:cNvPr id="0" name="图片 308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903755" y="1141272"/>
                        <a:ext cx="1824653" cy="6842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5"/>
          <p:cNvGraphicFramePr>
            <a:graphicFrameLocks noChangeAspect="1"/>
          </p:cNvGraphicFramePr>
          <p:nvPr/>
        </p:nvGraphicFramePr>
        <p:xfrm>
          <a:off x="2913225" y="1106714"/>
          <a:ext cx="387048" cy="66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" r:id="rId3" imgW="88900" imgH="177165" progId="Equation.3">
                  <p:embed/>
                </p:oleObj>
              </mc:Choice>
              <mc:Fallback>
                <p:oleObj name="" r:id="rId3" imgW="88900" imgH="177165" progId="Equation.3">
                  <p:embed/>
                  <p:pic>
                    <p:nvPicPr>
                      <p:cNvPr id="0" name="图片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3225" y="1106714"/>
                        <a:ext cx="387048" cy="6635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6"/>
          <p:cNvGraphicFramePr>
            <a:graphicFrameLocks noChangeAspect="1"/>
          </p:cNvGraphicFramePr>
          <p:nvPr/>
        </p:nvGraphicFramePr>
        <p:xfrm>
          <a:off x="8442477" y="1051422"/>
          <a:ext cx="513760" cy="718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5" imgW="127000" imgH="177165" progId="Equation.3">
                  <p:embed/>
                </p:oleObj>
              </mc:Choice>
              <mc:Fallback>
                <p:oleObj name="" r:id="rId5" imgW="127000" imgH="177165" progId="Equation.3">
                  <p:embed/>
                  <p:pic>
                    <p:nvPicPr>
                      <p:cNvPr id="0" name="图片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2477" y="1051422"/>
                        <a:ext cx="513760" cy="71880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WordArt 22"/>
          <p:cNvSpPr>
            <a:spLocks noTextEdit="1"/>
          </p:cNvSpPr>
          <p:nvPr/>
        </p:nvSpPr>
        <p:spPr>
          <a:xfrm>
            <a:off x="0" y="940837"/>
            <a:ext cx="1390377" cy="76257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 eaLnBrk="0" hangingPunct="0"/>
            <a:r>
              <a:rPr lang="zh-CN" altLang="en-US" sz="392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探索</a:t>
            </a:r>
            <a:endParaRPr lang="zh-CN" altLang="en-US" sz="392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0021" name="Oval 37"/>
          <p:cNvSpPr/>
          <p:nvPr/>
        </p:nvSpPr>
        <p:spPr>
          <a:xfrm>
            <a:off x="1987075" y="4302161"/>
            <a:ext cx="64508" cy="61053"/>
          </a:xfrm>
          <a:prstGeom prst="ellipse">
            <a:avLst/>
          </a:prstGeom>
          <a:solidFill>
            <a:srgbClr val="FF3300"/>
          </a:solidFill>
          <a:ln w="508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2320" dirty="0">
              <a:latin typeface="Arial" panose="020B0604020202020204" pitchFamily="34" charset="0"/>
            </a:endParaRPr>
          </a:p>
        </p:txBody>
      </p:sp>
      <p:sp>
        <p:nvSpPr>
          <p:cNvPr id="170022" name="Text Box 38"/>
          <p:cNvSpPr txBox="1"/>
          <p:nvPr/>
        </p:nvSpPr>
        <p:spPr>
          <a:xfrm>
            <a:off x="2137977" y="4147803"/>
            <a:ext cx="1694486" cy="492760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61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P</a:t>
            </a:r>
            <a:r>
              <a:rPr lang="en-US" altLang="zh-CN" sz="2610" b="1" dirty="0"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en-US" altLang="zh-CN" sz="261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x</a:t>
            </a:r>
            <a:r>
              <a:rPr lang="en-US" altLang="zh-CN" sz="2610" b="1" dirty="0">
                <a:latin typeface="Times New Roman" panose="02020603050405020304" pitchFamily="18" charset="0"/>
                <a:ea typeface="黑体" panose="02010609060101010101" pitchFamily="49" charset="-122"/>
              </a:rPr>
              <a:t>,  </a:t>
            </a:r>
            <a:r>
              <a:rPr lang="en-US" altLang="zh-CN" sz="2610" b="1" i="1" dirty="0">
                <a:latin typeface="Times New Roman" panose="02020603050405020304" pitchFamily="18" charset="0"/>
                <a:ea typeface="黑体" panose="02010609060101010101" pitchFamily="49" charset="-122"/>
              </a:rPr>
              <a:t>y</a:t>
            </a:r>
            <a:r>
              <a:rPr lang="en-US" altLang="zh-CN" sz="2610" b="1" dirty="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endParaRPr lang="en-US" altLang="zh-CN" sz="261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170023" name="Object 39"/>
          <p:cNvGraphicFramePr>
            <a:graphicFrameLocks noChangeAspect="1"/>
          </p:cNvGraphicFramePr>
          <p:nvPr/>
        </p:nvGraphicFramePr>
        <p:xfrm>
          <a:off x="4504036" y="4946089"/>
          <a:ext cx="4639964" cy="971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7" imgW="1447800" imgH="292100" progId="Equation.DSMT4">
                  <p:embed/>
                </p:oleObj>
              </mc:Choice>
              <mc:Fallback>
                <p:oleObj name="" r:id="rId7" imgW="1447800" imgH="292100" progId="Equation.DSMT4">
                  <p:embed/>
                  <p:pic>
                    <p:nvPicPr>
                      <p:cNvPr id="0" name="图片 3089"/>
                      <p:cNvPicPr/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FF0000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4504036" y="4946089"/>
                        <a:ext cx="4639964" cy="97107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0025" name="Object 41"/>
          <p:cNvGraphicFramePr>
            <a:graphicFrameLocks noChangeAspect="1"/>
          </p:cNvGraphicFramePr>
          <p:nvPr/>
        </p:nvGraphicFramePr>
        <p:xfrm>
          <a:off x="4960200" y="3539585"/>
          <a:ext cx="2489316" cy="1596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" r:id="rId9" imgW="673100" imgH="431800" progId="Equation.DSMT4">
                  <p:embed/>
                </p:oleObj>
              </mc:Choice>
              <mc:Fallback>
                <p:oleObj name="" r:id="rId9" imgW="673100" imgH="431800" progId="Equation.DSMT4">
                  <p:embed/>
                  <p:pic>
                    <p:nvPicPr>
                      <p:cNvPr id="0" name="图片 309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60200" y="3539585"/>
                        <a:ext cx="2489316" cy="159657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7" name="Group 45"/>
          <p:cNvGrpSpPr/>
          <p:nvPr/>
        </p:nvGrpSpPr>
        <p:grpSpPr>
          <a:xfrm>
            <a:off x="369769" y="3429000"/>
            <a:ext cx="3483429" cy="2209397"/>
            <a:chOff x="288" y="2165"/>
            <a:chExt cx="2194" cy="1918"/>
          </a:xfrm>
        </p:grpSpPr>
        <p:grpSp>
          <p:nvGrpSpPr>
            <p:cNvPr id="14350" name="Group 36"/>
            <p:cNvGrpSpPr/>
            <p:nvPr/>
          </p:nvGrpSpPr>
          <p:grpSpPr>
            <a:xfrm>
              <a:off x="288" y="2165"/>
              <a:ext cx="2194" cy="1918"/>
              <a:chOff x="1920" y="2160"/>
              <a:chExt cx="2194" cy="1918"/>
            </a:xfrm>
          </p:grpSpPr>
          <p:grpSp>
            <p:nvGrpSpPr>
              <p:cNvPr id="14352" name="Group 35"/>
              <p:cNvGrpSpPr/>
              <p:nvPr/>
            </p:nvGrpSpPr>
            <p:grpSpPr>
              <a:xfrm>
                <a:off x="1920" y="2160"/>
                <a:ext cx="2194" cy="1918"/>
                <a:chOff x="1920" y="2160"/>
                <a:chExt cx="2194" cy="1918"/>
              </a:xfrm>
            </p:grpSpPr>
            <p:sp>
              <p:nvSpPr>
                <p:cNvPr id="14354" name="Line 24"/>
                <p:cNvSpPr/>
                <p:nvPr/>
              </p:nvSpPr>
              <p:spPr>
                <a:xfrm flipH="1">
                  <a:off x="1950" y="2672"/>
                  <a:ext cx="1515" cy="836"/>
                </a:xfrm>
                <a:prstGeom prst="line">
                  <a:avLst/>
                </a:prstGeom>
                <a:ln w="508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4355" name="Line 25"/>
                <p:cNvSpPr/>
                <p:nvPr/>
              </p:nvSpPr>
              <p:spPr>
                <a:xfrm>
                  <a:off x="1920" y="3720"/>
                  <a:ext cx="2097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14356" name="Line 26"/>
                <p:cNvSpPr/>
                <p:nvPr/>
              </p:nvSpPr>
              <p:spPr>
                <a:xfrm flipV="1">
                  <a:off x="2299" y="2323"/>
                  <a:ext cx="0" cy="175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headEnd type="none" w="med" len="med"/>
                  <a:tailEnd type="stealth" w="lg" len="lg"/>
                </a:ln>
              </p:spPr>
            </p:sp>
            <p:sp>
              <p:nvSpPr>
                <p:cNvPr id="14357" name="Oval 27"/>
                <p:cNvSpPr/>
                <p:nvPr/>
              </p:nvSpPr>
              <p:spPr>
                <a:xfrm>
                  <a:off x="2448" y="3168"/>
                  <a:ext cx="54" cy="53"/>
                </a:xfrm>
                <a:prstGeom prst="ellipse">
                  <a:avLst/>
                </a:prstGeom>
                <a:solidFill>
                  <a:srgbClr val="FF3300"/>
                </a:solidFill>
                <a:ln w="50800" cap="flat" cmpd="sng">
                  <a:solidFill>
                    <a:srgbClr val="FF33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sz="232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58" name="Rectangle 28"/>
                <p:cNvSpPr/>
                <p:nvPr/>
              </p:nvSpPr>
              <p:spPr>
                <a:xfrm>
                  <a:off x="3440" y="2419"/>
                  <a:ext cx="629" cy="428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>
                  <a:spAutoFit/>
                </a:bodyPr>
                <a:p>
                  <a:r>
                    <a:rPr lang="en-US" altLang="zh-CN" sz="2610" b="1" i="1" dirty="0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l</a:t>
                  </a:r>
                  <a:endParaRPr lang="en-US" altLang="zh-CN" sz="2610" b="1" i="1" dirty="0">
                    <a:latin typeface="Times New Roman" panose="02020603050405020304" pitchFamily="18" charset="0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4359" name="Rectangle 29"/>
                <p:cNvSpPr/>
                <p:nvPr/>
              </p:nvSpPr>
              <p:spPr>
                <a:xfrm>
                  <a:off x="2016" y="2160"/>
                  <a:ext cx="208" cy="428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none">
                  <a:spAutoFit/>
                </a:bodyPr>
                <a:p>
                  <a:r>
                    <a:rPr lang="en-US" altLang="zh-CN" sz="2610" b="1" i="1" dirty="0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y</a:t>
                  </a:r>
                  <a:endParaRPr lang="en-US" altLang="zh-CN" sz="2610" b="1" i="1" dirty="0">
                    <a:latin typeface="Times New Roman" panose="02020603050405020304" pitchFamily="18" charset="0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4360" name="Rectangle 31"/>
                <p:cNvSpPr/>
                <p:nvPr/>
              </p:nvSpPr>
              <p:spPr>
                <a:xfrm>
                  <a:off x="1998" y="3650"/>
                  <a:ext cx="266" cy="428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none">
                  <a:spAutoFit/>
                </a:bodyPr>
                <a:p>
                  <a:r>
                    <a:rPr lang="en-US" altLang="zh-CN" sz="2610" b="1" i="1" dirty="0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O</a:t>
                  </a:r>
                  <a:endParaRPr lang="en-US" altLang="zh-CN" sz="2610" b="1" i="1" dirty="0">
                    <a:latin typeface="Times New Roman" panose="02020603050405020304" pitchFamily="18" charset="0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4361" name="Text Box 32"/>
                <p:cNvSpPr txBox="1"/>
                <p:nvPr/>
              </p:nvSpPr>
              <p:spPr>
                <a:xfrm>
                  <a:off x="3803" y="3621"/>
                  <a:ext cx="311" cy="428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>
                  <a:spAutoFit/>
                </a:bodyPr>
                <a:p>
                  <a:pPr>
                    <a:spcBef>
                      <a:spcPct val="50000"/>
                    </a:spcBef>
                  </a:pPr>
                  <a:r>
                    <a:rPr lang="en-US" altLang="zh-CN" sz="2610" b="1" i="1" dirty="0">
                      <a:latin typeface="Times New Roman" panose="02020603050405020304" pitchFamily="18" charset="0"/>
                      <a:ea typeface="黑体" panose="02010609060101010101" pitchFamily="49" charset="-122"/>
                    </a:rPr>
                    <a:t>x</a:t>
                  </a:r>
                  <a:endParaRPr lang="en-US" altLang="zh-CN" sz="2610" b="1" i="1" dirty="0">
                    <a:latin typeface="Times New Roman" panose="02020603050405020304" pitchFamily="18" charset="0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14353" name="Text Box 33"/>
              <p:cNvSpPr txBox="1"/>
              <p:nvPr/>
            </p:nvSpPr>
            <p:spPr>
              <a:xfrm>
                <a:off x="2437" y="3148"/>
                <a:ext cx="539" cy="428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610" b="1" i="1" dirty="0">
                    <a:latin typeface="Times New Roman" panose="02020603050405020304" pitchFamily="18" charset="0"/>
                    <a:ea typeface="黑体" panose="02010609060101010101" pitchFamily="49" charset="-122"/>
                  </a:rPr>
                  <a:t>P</a:t>
                </a:r>
                <a:r>
                  <a:rPr lang="en-US" altLang="zh-CN" sz="2610" b="1" baseline="-25000" dirty="0">
                    <a:latin typeface="Times New Roman" panose="02020603050405020304" pitchFamily="18" charset="0"/>
                    <a:ea typeface="黑体" panose="02010609060101010101" pitchFamily="49" charset="-122"/>
                  </a:rPr>
                  <a:t>0</a:t>
                </a:r>
                <a:endParaRPr lang="en-US" altLang="zh-CN" sz="2610" b="1" dirty="0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graphicFrame>
          <p:nvGraphicFramePr>
            <p:cNvPr id="14351" name="Object 44"/>
            <p:cNvGraphicFramePr>
              <a:graphicFrameLocks noChangeAspect="1"/>
            </p:cNvGraphicFramePr>
            <p:nvPr/>
          </p:nvGraphicFramePr>
          <p:xfrm>
            <a:off x="1104" y="3168"/>
            <a:ext cx="960" cy="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" r:id="rId11" imgW="482600" imgH="228600" progId="Equation.3">
                    <p:embed/>
                  </p:oleObj>
                </mc:Choice>
                <mc:Fallback>
                  <p:oleObj name="" r:id="rId11" imgW="482600" imgH="228600" progId="Equation.3">
                    <p:embed/>
                    <p:pic>
                      <p:nvPicPr>
                        <p:cNvPr id="0" name="图片 3091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104" y="3168"/>
                          <a:ext cx="960" cy="45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030" name="Object 46"/>
          <p:cNvGraphicFramePr>
            <a:graphicFrameLocks noChangeAspect="1"/>
          </p:cNvGraphicFramePr>
          <p:nvPr/>
        </p:nvGraphicFramePr>
        <p:xfrm>
          <a:off x="1365034" y="3207830"/>
          <a:ext cx="1824653" cy="684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" r:id="rId13" imgW="609600" imgH="228600" progId="Equation.DSMT4">
                  <p:embed/>
                </p:oleObj>
              </mc:Choice>
              <mc:Fallback>
                <p:oleObj name="" r:id="rId13" imgW="609600" imgH="228600" progId="Equation.DSMT4">
                  <p:embed/>
                  <p:pic>
                    <p:nvPicPr>
                      <p:cNvPr id="0" name="图片 309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65034" y="3207830"/>
                        <a:ext cx="1824653" cy="6842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031" name="Text Box 47"/>
          <p:cNvSpPr txBox="1"/>
          <p:nvPr/>
        </p:nvSpPr>
        <p:spPr>
          <a:xfrm>
            <a:off x="905415" y="3207830"/>
            <a:ext cx="7924109" cy="6280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485" b="1" dirty="0">
                <a:latin typeface="Arial" panose="020B0604020202020204" pitchFamily="34" charset="0"/>
              </a:rPr>
              <a:t>对               、</a:t>
            </a:r>
            <a:r>
              <a:rPr lang="en-US" altLang="zh-CN" sz="3485" b="1" i="1" dirty="0">
                <a:solidFill>
                  <a:srgbClr val="040408"/>
                </a:solidFill>
                <a:latin typeface="Times New Roman" panose="02020603050405020304" pitchFamily="18" charset="0"/>
              </a:rPr>
              <a:t>P</a:t>
            </a:r>
            <a:r>
              <a:rPr lang="en-US" altLang="zh-CN" sz="348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3485" b="1" i="1" dirty="0">
                <a:solidFill>
                  <a:srgbClr val="040408"/>
                </a:solidFill>
                <a:latin typeface="Times New Roman" panose="02020603050405020304" pitchFamily="18" charset="0"/>
              </a:rPr>
              <a:t>x</a:t>
            </a:r>
            <a:r>
              <a:rPr lang="en-US" altLang="zh-CN" sz="348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3485" b="1" i="1" dirty="0">
                <a:solidFill>
                  <a:srgbClr val="040408"/>
                </a:solidFill>
                <a:latin typeface="Times New Roman" panose="02020603050405020304" pitchFamily="18" charset="0"/>
              </a:rPr>
              <a:t>y</a:t>
            </a:r>
            <a:r>
              <a:rPr lang="en-US" altLang="zh-CN" sz="348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)</a:t>
            </a:r>
            <a:r>
              <a:rPr lang="zh-CN" altLang="en-US" sz="3485" b="1" dirty="0">
                <a:solidFill>
                  <a:srgbClr val="040408"/>
                </a:solidFill>
                <a:latin typeface="Arial" panose="020B0604020202020204" pitchFamily="34" charset="0"/>
              </a:rPr>
              <a:t>使用斜率公式则得：</a:t>
            </a:r>
            <a:endParaRPr lang="zh-CN" altLang="en-US" sz="3485" b="1" dirty="0">
              <a:solidFill>
                <a:srgbClr val="040408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0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0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0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0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21" grpId="0" bldLvl="0" animBg="1"/>
      <p:bldP spid="170022" grpId="0"/>
      <p:bldP spid="1700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365034" y="1604347"/>
          <a:ext cx="6579810" cy="1361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" r:id="rId1" imgW="1104900" imgH="228600" progId="Equation.3">
                  <p:embed/>
                </p:oleObj>
              </mc:Choice>
              <mc:Fallback>
                <p:oleObj name="" r:id="rId1" imgW="1104900" imgH="228600" progId="Equation.3">
                  <p:embed/>
                  <p:pic>
                    <p:nvPicPr>
                      <p:cNvPr id="0" name="图片 309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65034" y="1604347"/>
                        <a:ext cx="6579810" cy="1361578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chemeClr val="hlink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3"/>
          <p:cNvSpPr txBox="1"/>
          <p:nvPr/>
        </p:nvSpPr>
        <p:spPr>
          <a:xfrm>
            <a:off x="2139130" y="3207830"/>
            <a:ext cx="6082177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4355" b="1" dirty="0">
                <a:solidFill>
                  <a:srgbClr val="040408"/>
                </a:solidFill>
                <a:latin typeface="Times New Roman" panose="02020603050405020304" pitchFamily="18" charset="0"/>
              </a:rPr>
              <a:t>——</a:t>
            </a:r>
            <a:r>
              <a:rPr lang="en-US" altLang="zh-CN" sz="4355" b="1" dirty="0">
                <a:solidFill>
                  <a:srgbClr val="040408"/>
                </a:solidFill>
                <a:latin typeface="Tahoma" panose="020B0604030504040204" pitchFamily="34" charset="0"/>
              </a:rPr>
              <a:t> </a:t>
            </a:r>
            <a:r>
              <a:rPr lang="zh-CN" altLang="en-US" sz="4355" b="1" dirty="0">
                <a:solidFill>
                  <a:srgbClr val="040408"/>
                </a:solidFill>
                <a:latin typeface="Tahoma" panose="020B0604030504040204" pitchFamily="34" charset="0"/>
              </a:rPr>
              <a:t>直线的</a:t>
            </a:r>
            <a:r>
              <a:rPr lang="zh-CN" altLang="en-US" sz="4355" b="1" dirty="0">
                <a:solidFill>
                  <a:srgbClr val="FF0000"/>
                </a:solidFill>
                <a:latin typeface="Tahoma" panose="020B0604030504040204" pitchFamily="34" charset="0"/>
              </a:rPr>
              <a:t>点斜式</a:t>
            </a:r>
            <a:r>
              <a:rPr lang="zh-CN" altLang="en-US" sz="4355" b="1" dirty="0">
                <a:solidFill>
                  <a:srgbClr val="040408"/>
                </a:solidFill>
                <a:latin typeface="Arial" panose="020B0604020202020204" pitchFamily="34" charset="0"/>
              </a:rPr>
              <a:t>方程</a:t>
            </a:r>
            <a:endParaRPr lang="zh-CN" altLang="en-US" sz="4355" b="1" dirty="0">
              <a:solidFill>
                <a:srgbClr val="040408"/>
              </a:solidFill>
              <a:latin typeface="Arial" panose="020B0604020202020204" pitchFamily="34" charset="0"/>
            </a:endParaRPr>
          </a:p>
        </p:txBody>
      </p:sp>
      <p:sp>
        <p:nvSpPr>
          <p:cNvPr id="206866" name="Text Box 18"/>
          <p:cNvSpPr txBox="1"/>
          <p:nvPr/>
        </p:nvSpPr>
        <p:spPr>
          <a:xfrm>
            <a:off x="646232" y="4258388"/>
            <a:ext cx="8183293" cy="1487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3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注：</a:t>
            </a:r>
            <a:r>
              <a:rPr lang="en-US" altLang="zh-CN" sz="363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630" b="1" dirty="0">
                <a:latin typeface="黑体" panose="02010609060101010101" pitchFamily="49" charset="-122"/>
                <a:ea typeface="黑体" panose="02010609060101010101" pitchFamily="49" charset="-122"/>
              </a:rPr>
              <a:t>直线的斜率存在</a:t>
            </a:r>
            <a:endParaRPr lang="zh-CN" altLang="en-US" sz="363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3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zh-CN" sz="363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630" b="1" dirty="0">
                <a:latin typeface="黑体" panose="02010609060101010101" pitchFamily="49" charset="-122"/>
                <a:ea typeface="黑体" panose="02010609060101010101" pitchFamily="49" charset="-122"/>
              </a:rPr>
              <a:t>已知直线上一点以及直线的斜率</a:t>
            </a:r>
            <a:endParaRPr lang="zh-CN" altLang="en-US" sz="363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Group 2"/>
          <p:cNvGrpSpPr/>
          <p:nvPr/>
        </p:nvGrpSpPr>
        <p:grpSpPr>
          <a:xfrm>
            <a:off x="314477" y="1604347"/>
            <a:ext cx="3551392" cy="2561206"/>
            <a:chOff x="503" y="624"/>
            <a:chExt cx="2237" cy="2174"/>
          </a:xfrm>
        </p:grpSpPr>
        <p:sp>
          <p:nvSpPr>
            <p:cNvPr id="16402" name="Line 3"/>
            <p:cNvSpPr/>
            <p:nvPr/>
          </p:nvSpPr>
          <p:spPr>
            <a:xfrm>
              <a:off x="503" y="2487"/>
              <a:ext cx="2237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arrow" w="lg" len="lg"/>
            </a:ln>
          </p:spPr>
        </p:sp>
        <p:sp>
          <p:nvSpPr>
            <p:cNvPr id="16403" name="Line 4"/>
            <p:cNvSpPr/>
            <p:nvPr/>
          </p:nvSpPr>
          <p:spPr>
            <a:xfrm flipV="1">
              <a:off x="945" y="668"/>
              <a:ext cx="0" cy="211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arrow" w="lg" len="lg"/>
            </a:ln>
          </p:spPr>
        </p:sp>
        <p:sp>
          <p:nvSpPr>
            <p:cNvPr id="16404" name="Text Box 5"/>
            <p:cNvSpPr txBox="1"/>
            <p:nvPr/>
          </p:nvSpPr>
          <p:spPr>
            <a:xfrm>
              <a:off x="2416" y="2138"/>
              <a:ext cx="211" cy="3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sz="2030" b="1" i="1" dirty="0">
                  <a:latin typeface="Times New Roman" panose="02020603050405020304" pitchFamily="18" charset="0"/>
                </a:rPr>
                <a:t>x</a:t>
              </a:r>
              <a:endParaRPr lang="en-US" altLang="zh-CN" sz="2030" b="1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16405" name="Text Box 6"/>
            <p:cNvSpPr txBox="1"/>
            <p:nvPr/>
          </p:nvSpPr>
          <p:spPr>
            <a:xfrm>
              <a:off x="688" y="624"/>
              <a:ext cx="211" cy="3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sz="2030" b="1" i="1" dirty="0">
                  <a:latin typeface="Times New Roman" panose="02020603050405020304" pitchFamily="18" charset="0"/>
                </a:rPr>
                <a:t>y</a:t>
              </a:r>
              <a:endParaRPr lang="en-US" altLang="zh-CN" sz="2030" b="1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16406" name="Text Box 7"/>
            <p:cNvSpPr txBox="1"/>
            <p:nvPr/>
          </p:nvSpPr>
          <p:spPr>
            <a:xfrm>
              <a:off x="629" y="2456"/>
              <a:ext cx="211" cy="3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>
                <a:spcBef>
                  <a:spcPct val="50000"/>
                </a:spcBef>
              </a:pPr>
              <a:r>
                <a:rPr lang="en-US" altLang="zh-CN" sz="2030" b="1" i="1" dirty="0">
                  <a:latin typeface="Times New Roman" panose="02020603050405020304" pitchFamily="18" charset="0"/>
                </a:rPr>
                <a:t>O</a:t>
              </a:r>
              <a:endParaRPr lang="en-US" altLang="zh-CN" sz="2030" b="1" i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209928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2404" y="2596157"/>
            <a:ext cx="548317" cy="397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9929" name="Text Box 9"/>
          <p:cNvSpPr txBox="1"/>
          <p:nvPr/>
        </p:nvSpPr>
        <p:spPr>
          <a:xfrm>
            <a:off x="2095356" y="2290896"/>
            <a:ext cx="1936390" cy="40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030" b="1" dirty="0">
                <a:latin typeface="Times New Roman" panose="02020603050405020304" pitchFamily="18" charset="0"/>
              </a:rPr>
              <a:t>P</a:t>
            </a:r>
            <a:r>
              <a:rPr lang="en-US" altLang="zh-CN" sz="2030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30" b="1" dirty="0">
                <a:latin typeface="Times New Roman" panose="02020603050405020304" pitchFamily="18" charset="0"/>
              </a:rPr>
              <a:t>(x</a:t>
            </a:r>
            <a:r>
              <a:rPr lang="en-US" altLang="zh-CN" sz="2030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30" b="1" dirty="0">
                <a:latin typeface="Times New Roman" panose="02020603050405020304" pitchFamily="18" charset="0"/>
              </a:rPr>
              <a:t>,y</a:t>
            </a:r>
            <a:r>
              <a:rPr lang="en-US" altLang="zh-CN" sz="2030" b="1" baseline="-25000" dirty="0">
                <a:latin typeface="Times New Roman" panose="02020603050405020304" pitchFamily="18" charset="0"/>
              </a:rPr>
              <a:t>0</a:t>
            </a:r>
            <a:r>
              <a:rPr lang="en-US" altLang="zh-CN" sz="2030" b="1" dirty="0">
                <a:latin typeface="Times New Roman" panose="02020603050405020304" pitchFamily="18" charset="0"/>
              </a:rPr>
              <a:t>)</a:t>
            </a:r>
            <a:endParaRPr lang="en-US" altLang="zh-CN" sz="2030" b="1" dirty="0">
              <a:latin typeface="Times New Roman" panose="02020603050405020304" pitchFamily="18" charset="0"/>
            </a:endParaRPr>
          </a:p>
        </p:txBody>
      </p:sp>
      <p:sp>
        <p:nvSpPr>
          <p:cNvPr id="209930" name="Text Box 10"/>
          <p:cNvSpPr txBox="1"/>
          <p:nvPr/>
        </p:nvSpPr>
        <p:spPr>
          <a:xfrm>
            <a:off x="4793170" y="996129"/>
            <a:ext cx="4350830" cy="2249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lnSpc>
                <a:spcPct val="140000"/>
              </a:lnSpc>
            </a:pPr>
            <a:r>
              <a:rPr lang="zh-CN" altLang="en-US" sz="3340" b="1" dirty="0">
                <a:latin typeface="Arial" panose="020B0604020202020204" pitchFamily="34" charset="0"/>
              </a:rPr>
              <a:t>当</a:t>
            </a:r>
            <a:r>
              <a:rPr lang="zh-CN" altLang="en-US" sz="3340" b="1" dirty="0">
                <a:solidFill>
                  <a:srgbClr val="040408"/>
                </a:solidFill>
                <a:latin typeface="Arial" panose="020B0604020202020204" pitchFamily="34" charset="0"/>
              </a:rPr>
              <a:t>直线的倾斜角为</a:t>
            </a:r>
            <a:r>
              <a:rPr lang="en-US" altLang="zh-CN" sz="3340" b="1" dirty="0">
                <a:solidFill>
                  <a:srgbClr val="040408"/>
                </a:solidFill>
                <a:latin typeface="Arial" panose="020B0604020202020204" pitchFamily="34" charset="0"/>
              </a:rPr>
              <a:t>0°</a:t>
            </a:r>
            <a:r>
              <a:rPr lang="zh-CN" altLang="en-US" sz="3340" b="1" dirty="0">
                <a:solidFill>
                  <a:srgbClr val="040408"/>
                </a:solidFill>
                <a:latin typeface="Arial" panose="020B0604020202020204" pitchFamily="34" charset="0"/>
              </a:rPr>
              <a:t>时，直线斜率为</a:t>
            </a:r>
            <a:r>
              <a:rPr lang="en-US" altLang="zh-CN" sz="3340" b="1" dirty="0">
                <a:solidFill>
                  <a:srgbClr val="040408"/>
                </a:solidFill>
                <a:latin typeface="Arial" panose="020B0604020202020204" pitchFamily="34" charset="0"/>
              </a:rPr>
              <a:t>0. </a:t>
            </a:r>
            <a:r>
              <a:rPr lang="zh-CN" altLang="en-US" sz="3340" b="1" dirty="0">
                <a:solidFill>
                  <a:srgbClr val="040408"/>
                </a:solidFill>
                <a:latin typeface="Arial" panose="020B0604020202020204" pitchFamily="34" charset="0"/>
              </a:rPr>
              <a:t>此时直线的方程是：</a:t>
            </a:r>
            <a:endParaRPr lang="zh-CN" altLang="en-US" sz="3340" b="1" i="1" dirty="0">
              <a:solidFill>
                <a:srgbClr val="040408"/>
              </a:solidFill>
              <a:latin typeface="Arial" panose="020B0604020202020204" pitchFamily="34" charset="0"/>
            </a:endParaRPr>
          </a:p>
        </p:txBody>
      </p:sp>
      <p:grpSp>
        <p:nvGrpSpPr>
          <p:cNvPr id="209931" name="Group 11"/>
          <p:cNvGrpSpPr/>
          <p:nvPr/>
        </p:nvGrpSpPr>
        <p:grpSpPr>
          <a:xfrm>
            <a:off x="481506" y="2627259"/>
            <a:ext cx="3178168" cy="607066"/>
            <a:chOff x="621" y="1436"/>
            <a:chExt cx="2003" cy="527"/>
          </a:xfrm>
        </p:grpSpPr>
        <p:grpSp>
          <p:nvGrpSpPr>
            <p:cNvPr id="16397" name="Group 12"/>
            <p:cNvGrpSpPr/>
            <p:nvPr/>
          </p:nvGrpSpPr>
          <p:grpSpPr>
            <a:xfrm>
              <a:off x="621" y="1613"/>
              <a:ext cx="2003" cy="350"/>
              <a:chOff x="618" y="1526"/>
              <a:chExt cx="2003" cy="350"/>
            </a:xfrm>
          </p:grpSpPr>
          <p:sp>
            <p:nvSpPr>
              <p:cNvPr id="16400" name="Line 13"/>
              <p:cNvSpPr/>
              <p:nvPr/>
            </p:nvSpPr>
            <p:spPr>
              <a:xfrm flipV="1">
                <a:off x="618" y="1527"/>
                <a:ext cx="2003" cy="3"/>
              </a:xfrm>
              <a:prstGeom prst="line">
                <a:avLst/>
              </a:prstGeom>
              <a:ln w="508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01" name="Text Box 14"/>
              <p:cNvSpPr txBox="1"/>
              <p:nvPr/>
            </p:nvSpPr>
            <p:spPr>
              <a:xfrm>
                <a:off x="1921" y="1526"/>
                <a:ext cx="211" cy="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030" b="1" i="1" dirty="0">
                    <a:latin typeface="Times New Roman" panose="02020603050405020304" pitchFamily="18" charset="0"/>
                  </a:rPr>
                  <a:t>l</a:t>
                </a:r>
                <a:endParaRPr lang="en-US" altLang="zh-CN" sz="2030" b="1" i="1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6398" name="Rectangle 15"/>
            <p:cNvSpPr/>
            <p:nvPr/>
          </p:nvSpPr>
          <p:spPr>
            <a:xfrm>
              <a:off x="673" y="1548"/>
              <a:ext cx="240" cy="3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0" hangingPunct="0"/>
              <a:r>
                <a:rPr lang="en-US" altLang="zh-CN" sz="2030" b="1" i="1" dirty="0">
                  <a:latin typeface="Times New Roman" panose="02020603050405020304" pitchFamily="18" charset="0"/>
                </a:rPr>
                <a:t>y</a:t>
              </a:r>
              <a:r>
                <a:rPr lang="en-US" altLang="zh-CN" sz="2030" b="1" i="1" baseline="-25000" dirty="0">
                  <a:latin typeface="Times New Roman" panose="02020603050405020304" pitchFamily="18" charset="0"/>
                </a:rPr>
                <a:t>0</a:t>
              </a:r>
              <a:endParaRPr lang="en-US" altLang="zh-CN" sz="2030" b="1" i="1" baseline="-25000" dirty="0">
                <a:latin typeface="Times New Roman" panose="02020603050405020304" pitchFamily="18" charset="0"/>
              </a:endParaRPr>
            </a:p>
          </p:txBody>
        </p:sp>
        <p:pic>
          <p:nvPicPr>
            <p:cNvPr id="16399" name="Picture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70" y="1436"/>
              <a:ext cx="345" cy="345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209937" name="Object 17"/>
          <p:cNvGraphicFramePr>
            <a:graphicFrameLocks noChangeAspect="1"/>
          </p:cNvGraphicFramePr>
          <p:nvPr/>
        </p:nvGraphicFramePr>
        <p:xfrm>
          <a:off x="5677851" y="2876075"/>
          <a:ext cx="2598748" cy="1214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" r:id="rId2" imgW="546100" imgH="292100" progId="Equation.DSMT4">
                  <p:embed/>
                </p:oleObj>
              </mc:Choice>
              <mc:Fallback>
                <p:oleObj name="" r:id="rId2" imgW="546100" imgH="292100" progId="Equation.DSMT4">
                  <p:embed/>
                  <p:pic>
                    <p:nvPicPr>
                      <p:cNvPr id="0" name="图片 3094"/>
                      <p:cNvPicPr/>
                      <p:nvPr/>
                    </p:nvPicPr>
                    <p:blipFill>
                      <a:blip r:embed="rId3">
                        <a:clrChange>
                          <a:clrFrom>
                            <a:srgbClr val="000000"/>
                          </a:clrFrom>
                          <a:clrTo>
                            <a:srgbClr val="FF0000"/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677851" y="2876075"/>
                        <a:ext cx="2598748" cy="121413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AutoShape 20"/>
          <p:cNvSpPr/>
          <p:nvPr/>
        </p:nvSpPr>
        <p:spPr>
          <a:xfrm flipH="1" flipV="1">
            <a:off x="0" y="4469191"/>
            <a:ext cx="4240245" cy="1282095"/>
          </a:xfrm>
          <a:prstGeom prst="wedgeEllipseCallout">
            <a:avLst>
              <a:gd name="adj1" fmla="val -15093"/>
              <a:gd name="adj2" fmla="val 181981"/>
            </a:avLst>
          </a:prstGeom>
          <a:solidFill>
            <a:srgbClr val="008080">
              <a:alpha val="14902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anchor="ctr"/>
          <a:p>
            <a:pPr algn="ctr" eaLnBrk="0" hangingPunct="0"/>
            <a:r>
              <a:rPr lang="zh-CN" altLang="en-US" sz="3265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直线上任意点</a:t>
            </a:r>
            <a:endParaRPr lang="zh-CN" altLang="en-US" sz="3265" b="1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3265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纵坐标都等于</a:t>
            </a:r>
            <a:r>
              <a:rPr lang="en-US" altLang="zh-CN" sz="3265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y</a:t>
            </a:r>
            <a:r>
              <a:rPr lang="en-US" altLang="zh-CN" sz="3265" b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0</a:t>
            </a:r>
            <a:endParaRPr lang="en-US" altLang="zh-CN" sz="3265" b="1" baseline="-25000" dirty="0">
              <a:solidFill>
                <a:schemeClr val="tx2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6393" name="Line 21"/>
          <p:cNvSpPr/>
          <p:nvPr/>
        </p:nvSpPr>
        <p:spPr>
          <a:xfrm>
            <a:off x="4572000" y="1726451"/>
            <a:ext cx="0" cy="2620635"/>
          </a:xfrm>
          <a:prstGeom prst="line">
            <a:avLst/>
          </a:prstGeom>
          <a:ln w="38100" cap="flat" cmpd="sng">
            <a:solidFill>
              <a:srgbClr val="0000FF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209943" name="Rectangle 23"/>
          <p:cNvSpPr/>
          <p:nvPr/>
        </p:nvSpPr>
        <p:spPr>
          <a:xfrm>
            <a:off x="7006023" y="4811313"/>
            <a:ext cx="1524000" cy="9848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5805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y=</a:t>
            </a:r>
            <a:r>
              <a:rPr lang="en-US" altLang="zh-CN" sz="580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zh-CN" sz="580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945" name="Text Box 25"/>
          <p:cNvSpPr txBox="1"/>
          <p:nvPr/>
        </p:nvSpPr>
        <p:spPr>
          <a:xfrm>
            <a:off x="4682585" y="3926633"/>
            <a:ext cx="4368109" cy="12084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30" b="1" dirty="0">
                <a:latin typeface="Times New Roman" panose="02020603050405020304" pitchFamily="18" charset="0"/>
              </a:rPr>
              <a:t>问：</a:t>
            </a:r>
            <a:r>
              <a:rPr lang="en-US" altLang="zh-CN" sz="3630" b="1" i="1" dirty="0">
                <a:latin typeface="Times New Roman" panose="02020603050405020304" pitchFamily="18" charset="0"/>
              </a:rPr>
              <a:t>x </a:t>
            </a:r>
            <a:r>
              <a:rPr lang="zh-CN" altLang="en-US" sz="3630" b="1" dirty="0">
                <a:latin typeface="Times New Roman" panose="02020603050405020304" pitchFamily="18" charset="0"/>
              </a:rPr>
              <a:t>轴所在直线方程是什么？</a:t>
            </a:r>
            <a:endParaRPr lang="zh-CN" altLang="en-US" sz="3630" b="1" i="1" dirty="0">
              <a:latin typeface="Times New Roman" panose="02020603050405020304" pitchFamily="18" charset="0"/>
            </a:endParaRPr>
          </a:p>
        </p:txBody>
      </p:sp>
      <p:sp>
        <p:nvSpPr>
          <p:cNvPr id="209946" name="WordArt 26"/>
          <p:cNvSpPr>
            <a:spLocks noChangeArrowheads="1" noChangeShapeType="1" noTextEdit="1"/>
          </p:cNvSpPr>
          <p:nvPr/>
        </p:nvSpPr>
        <p:spPr bwMode="auto">
          <a:xfrm>
            <a:off x="922694" y="1106714"/>
            <a:ext cx="2208245" cy="552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99CCFF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10" b="1" i="0" u="none" strike="noStrike" kern="1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特例：</a:t>
            </a:r>
            <a:r>
              <a:rPr kumimoji="0" lang="en-US" altLang="zh-CN" sz="2610" b="1" i="0" u="none" strike="noStrike" kern="10" cap="none" spc="0" normalizeH="0" baseline="0" noProof="0">
                <a:ln>
                  <a:noFill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(1)</a:t>
            </a:r>
            <a:endParaRPr kumimoji="0" lang="zh-CN" altLang="en-US" sz="2610" b="1" i="0" u="none" strike="noStrike" kern="10" cap="none" spc="0" normalizeH="0" baseline="0" noProof="0">
              <a:ln>
                <a:noFill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9.82659E-7 L -0.00191 0.197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9" grpId="0"/>
      <p:bldP spid="16392" grpId="0" animBg="1"/>
      <p:bldP spid="209943" grpId="0"/>
      <p:bldP spid="20994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commondata" val="eyJoZGlkIjoiMGRlNWJjYWVmYWJjOWJlMDk5ODYzMGI3Yjc2ZmI5MDEifQ=="/>
</p:tagLst>
</file>

<file path=ppt/theme/theme1.xml><?xml version="1.0" encoding="utf-8"?>
<a:theme xmlns:a="http://schemas.openxmlformats.org/drawingml/2006/main" name="古瓶荷花">
  <a:themeElements>
    <a:clrScheme name="古瓶荷花 1">
      <a:dk1>
        <a:srgbClr val="0033CC"/>
      </a:dk1>
      <a:lt1>
        <a:srgbClr val="FFFFFF"/>
      </a:lt1>
      <a:dk2>
        <a:srgbClr val="007572"/>
      </a:dk2>
      <a:lt2>
        <a:srgbClr val="C0C0C0"/>
      </a:lt2>
      <a:accent1>
        <a:srgbClr val="CCECFF"/>
      </a:accent1>
      <a:accent2>
        <a:srgbClr val="3399FF"/>
      </a:accent2>
      <a:accent3>
        <a:srgbClr val="FFFFFF"/>
      </a:accent3>
      <a:accent4>
        <a:srgbClr val="002AAE"/>
      </a:accent4>
      <a:accent5>
        <a:srgbClr val="E2F4FF"/>
      </a:accent5>
      <a:accent6>
        <a:srgbClr val="2D8AE7"/>
      </a:accent6>
      <a:hlink>
        <a:srgbClr val="CC0066"/>
      </a:hlink>
      <a:folHlink>
        <a:srgbClr val="7D7DA9"/>
      </a:folHlink>
    </a:clrScheme>
    <a:fontScheme name="古瓶荷花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古瓶荷花 1">
        <a:dk1>
          <a:srgbClr val="0033CC"/>
        </a:dk1>
        <a:lt1>
          <a:srgbClr val="FFFFFF"/>
        </a:lt1>
        <a:dk2>
          <a:srgbClr val="007572"/>
        </a:dk2>
        <a:lt2>
          <a:srgbClr val="C0C0C0"/>
        </a:lt2>
        <a:accent1>
          <a:srgbClr val="CCECFF"/>
        </a:accent1>
        <a:accent2>
          <a:srgbClr val="3399FF"/>
        </a:accent2>
        <a:accent3>
          <a:srgbClr val="FFFFFF"/>
        </a:accent3>
        <a:accent4>
          <a:srgbClr val="002AAE"/>
        </a:accent4>
        <a:accent5>
          <a:srgbClr val="E2F4FF"/>
        </a:accent5>
        <a:accent6>
          <a:srgbClr val="2D8AE7"/>
        </a:accent6>
        <a:hlink>
          <a:srgbClr val="CC0066"/>
        </a:hlink>
        <a:folHlink>
          <a:srgbClr val="7D7DA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2">
        <a:dk1>
          <a:srgbClr val="007A77"/>
        </a:dk1>
        <a:lt1>
          <a:srgbClr val="EFF6EE"/>
        </a:lt1>
        <a:dk2>
          <a:srgbClr val="0066CC"/>
        </a:dk2>
        <a:lt2>
          <a:srgbClr val="C0C0C0"/>
        </a:lt2>
        <a:accent1>
          <a:srgbClr val="E7EEE6"/>
        </a:accent1>
        <a:accent2>
          <a:srgbClr val="FF9933"/>
        </a:accent2>
        <a:accent3>
          <a:srgbClr val="F6FAF5"/>
        </a:accent3>
        <a:accent4>
          <a:srgbClr val="006765"/>
        </a:accent4>
        <a:accent5>
          <a:srgbClr val="F1F5F0"/>
        </a:accent5>
        <a:accent6>
          <a:srgbClr val="E78A2D"/>
        </a:accent6>
        <a:hlink>
          <a:srgbClr val="636395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3">
        <a:dk1>
          <a:srgbClr val="000000"/>
        </a:dk1>
        <a:lt1>
          <a:srgbClr val="CCFFCC"/>
        </a:lt1>
        <a:dk2>
          <a:srgbClr val="E88A00"/>
        </a:dk2>
        <a:lt2>
          <a:srgbClr val="C0C0C0"/>
        </a:lt2>
        <a:accent1>
          <a:srgbClr val="CCECFF"/>
        </a:accent1>
        <a:accent2>
          <a:srgbClr val="336600"/>
        </a:accent2>
        <a:accent3>
          <a:srgbClr val="E2FFE2"/>
        </a:accent3>
        <a:accent4>
          <a:srgbClr val="000000"/>
        </a:accent4>
        <a:accent5>
          <a:srgbClr val="E2F4FF"/>
        </a:accent5>
        <a:accent6>
          <a:srgbClr val="2D5C00"/>
        </a:accent6>
        <a:hlink>
          <a:srgbClr val="3333CC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4">
        <a:dk1>
          <a:srgbClr val="000000"/>
        </a:dk1>
        <a:lt1>
          <a:srgbClr val="FFFFCC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339933"/>
        </a:accent2>
        <a:accent3>
          <a:srgbClr val="FFFFE2"/>
        </a:accent3>
        <a:accent4>
          <a:srgbClr val="000000"/>
        </a:accent4>
        <a:accent5>
          <a:srgbClr val="FFFFE2"/>
        </a:accent5>
        <a:accent6>
          <a:srgbClr val="2D8A2D"/>
        </a:accent6>
        <a:hlink>
          <a:srgbClr val="0066FF"/>
        </a:hlink>
        <a:folHlink>
          <a:srgbClr val="6F6F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5">
        <a:dk1>
          <a:srgbClr val="636395"/>
        </a:dk1>
        <a:lt1>
          <a:srgbClr val="FFE2C5"/>
        </a:lt1>
        <a:dk2>
          <a:srgbClr val="000000"/>
        </a:dk2>
        <a:lt2>
          <a:srgbClr val="C0C0C0"/>
        </a:lt2>
        <a:accent1>
          <a:srgbClr val="FFE1E1"/>
        </a:accent1>
        <a:accent2>
          <a:srgbClr val="FF9933"/>
        </a:accent2>
        <a:accent3>
          <a:srgbClr val="FFEEDF"/>
        </a:accent3>
        <a:accent4>
          <a:srgbClr val="53537E"/>
        </a:accent4>
        <a:accent5>
          <a:srgbClr val="FFEEEE"/>
        </a:accent5>
        <a:accent6>
          <a:srgbClr val="E78A2D"/>
        </a:accent6>
        <a:hlink>
          <a:srgbClr val="008080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6">
        <a:dk1>
          <a:srgbClr val="626292"/>
        </a:dk1>
        <a:lt1>
          <a:srgbClr val="CCECFF"/>
        </a:lt1>
        <a:dk2>
          <a:srgbClr val="3333CC"/>
        </a:dk2>
        <a:lt2>
          <a:srgbClr val="C0C0C0"/>
        </a:lt2>
        <a:accent1>
          <a:srgbClr val="D9F1FF"/>
        </a:accent1>
        <a:accent2>
          <a:srgbClr val="FF9900"/>
        </a:accent2>
        <a:accent3>
          <a:srgbClr val="E2F4FF"/>
        </a:accent3>
        <a:accent4>
          <a:srgbClr val="53537C"/>
        </a:accent4>
        <a:accent5>
          <a:srgbClr val="E9F7FF"/>
        </a:accent5>
        <a:accent6>
          <a:srgbClr val="E78A00"/>
        </a:accent6>
        <a:hlink>
          <a:srgbClr val="CC00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7">
        <a:dk1>
          <a:srgbClr val="0066CC"/>
        </a:dk1>
        <a:lt1>
          <a:srgbClr val="FFE1E1"/>
        </a:lt1>
        <a:dk2>
          <a:srgbClr val="006600"/>
        </a:dk2>
        <a:lt2>
          <a:srgbClr val="C0C0C0"/>
        </a:lt2>
        <a:accent1>
          <a:srgbClr val="FFFFCC"/>
        </a:accent1>
        <a:accent2>
          <a:srgbClr val="009999"/>
        </a:accent2>
        <a:accent3>
          <a:srgbClr val="FFEEEE"/>
        </a:accent3>
        <a:accent4>
          <a:srgbClr val="0056AE"/>
        </a:accent4>
        <a:accent5>
          <a:srgbClr val="FFFFE2"/>
        </a:accent5>
        <a:accent6>
          <a:srgbClr val="008A8A"/>
        </a:accent6>
        <a:hlink>
          <a:srgbClr val="EC0000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古瓶荷花 8">
        <a:dk1>
          <a:srgbClr val="292929"/>
        </a:dk1>
        <a:lt1>
          <a:srgbClr val="DDDDDD"/>
        </a:lt1>
        <a:dk2>
          <a:srgbClr val="0066CC"/>
        </a:dk2>
        <a:lt2>
          <a:srgbClr val="B2B2B2"/>
        </a:lt2>
        <a:accent1>
          <a:srgbClr val="CACADC"/>
        </a:accent1>
        <a:accent2>
          <a:srgbClr val="FFCC00"/>
        </a:accent2>
        <a:accent3>
          <a:srgbClr val="EBEBEB"/>
        </a:accent3>
        <a:accent4>
          <a:srgbClr val="212121"/>
        </a:accent4>
        <a:accent5>
          <a:srgbClr val="E1E1EB"/>
        </a:accent5>
        <a:accent6>
          <a:srgbClr val="E7B900"/>
        </a:accent6>
        <a:hlink>
          <a:srgbClr val="008080"/>
        </a:hlink>
        <a:folHlink>
          <a:srgbClr val="7D7D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CDESIGNK</Template>
  <TotalTime>0</TotalTime>
  <Words>1318</Words>
  <Application>WPS 演示</Application>
  <PresentationFormat>在屏幕上显示</PresentationFormat>
  <Paragraphs>240</Paragraphs>
  <Slides>19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36</vt:i4>
      </vt:variant>
      <vt:variant>
        <vt:lpstr>幻灯片标题</vt:lpstr>
      </vt:variant>
      <vt:variant>
        <vt:i4>19</vt:i4>
      </vt:variant>
    </vt:vector>
  </HeadingPairs>
  <TitlesOfParts>
    <vt:vector size="71" baseType="lpstr">
      <vt:lpstr>Arial</vt:lpstr>
      <vt:lpstr>宋体</vt:lpstr>
      <vt:lpstr>Wingdings</vt:lpstr>
      <vt:lpstr>Noto Sans SC</vt:lpstr>
      <vt:lpstr>Times New Roman</vt:lpstr>
      <vt:lpstr>黑体</vt:lpstr>
      <vt:lpstr>Tahoma</vt:lpstr>
      <vt:lpstr>Times New Roman</vt:lpstr>
      <vt:lpstr>楷体_GB2312</vt:lpstr>
      <vt:lpstr>新宋体</vt:lpstr>
      <vt:lpstr>Symbol</vt:lpstr>
      <vt:lpstr>Garamond</vt:lpstr>
      <vt:lpstr>华文新魏</vt:lpstr>
      <vt:lpstr>微软雅黑</vt:lpstr>
      <vt:lpstr>Arial Unicode MS</vt:lpstr>
      <vt:lpstr>古瓶荷花</vt:lpstr>
      <vt:lpstr>Equation.DSMT4</vt:lpstr>
      <vt:lpstr>Equation.DSMT4</vt:lpstr>
      <vt:lpstr>Equation.3</vt:lpstr>
      <vt:lpstr>Equation.DSMT4</vt:lpstr>
      <vt:lpstr>Equation.3</vt:lpstr>
      <vt:lpstr>Equation.DSMT4</vt:lpstr>
      <vt:lpstr>Equation.DSMT4</vt:lpstr>
      <vt:lpstr>Equation.DSMT4</vt:lpstr>
      <vt:lpstr>Equation.DSMT4</vt:lpstr>
      <vt:lpstr>Equation.DSMT4</vt:lpstr>
      <vt:lpstr>Equations</vt:lpstr>
      <vt:lpstr>Equation.3</vt:lpstr>
      <vt:lpstr>Equations</vt:lpstr>
      <vt:lpstr>Equations</vt:lpstr>
      <vt:lpstr>Equations</vt:lpstr>
      <vt:lpstr>Equation.3</vt:lpstr>
      <vt:lpstr>Equation.3</vt:lpstr>
      <vt:lpstr>Equation.3</vt:lpstr>
      <vt:lpstr>Equations</vt:lpstr>
      <vt:lpstr>Equations</vt:lpstr>
      <vt:lpstr>Equations</vt:lpstr>
      <vt:lpstr>Equation.DSMT4</vt:lpstr>
      <vt:lpstr>Word.Document.8</vt:lpstr>
      <vt:lpstr>Word.Document.8</vt:lpstr>
      <vt:lpstr>Equation.3</vt:lpstr>
      <vt:lpstr>Equation.3</vt:lpstr>
      <vt:lpstr>Equations</vt:lpstr>
      <vt:lpstr>Equations</vt:lpstr>
      <vt:lpstr>Equations</vt:lpstr>
      <vt:lpstr>Equations</vt:lpstr>
      <vt:lpstr>Equation.DSMT4</vt:lpstr>
      <vt:lpstr>Equation.DSMT4</vt:lpstr>
      <vt:lpstr>Equation.DSMT4</vt:lpstr>
      <vt:lpstr>Equation.3</vt:lpstr>
      <vt:lpstr>Equation.3</vt:lpstr>
      <vt:lpstr>Equation.DSMT4</vt:lpstr>
      <vt:lpstr>PowerPoint 演示文稿</vt:lpstr>
      <vt:lpstr>视觉引入</vt:lpstr>
      <vt:lpstr>生活实例展示数控机床刀具路径图。</vt:lpstr>
      <vt:lpstr>提出疑问："如何用数学描述刀具的直线运动轨迹？"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小结:点斜式方程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微笑面对</cp:lastModifiedBy>
  <cp:revision>93</cp:revision>
  <dcterms:created xsi:type="dcterms:W3CDTF">2015-10-16T11:46:00Z</dcterms:created>
  <dcterms:modified xsi:type="dcterms:W3CDTF">2025-05-09T01:59:22Z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2052-12.1.0.20784</vt:lpwstr>
  </property>
  <property fmtid="{D5CDD505-2E9C-101B-9397-08002B2CF9AE}" pid="4" name="ICV">
    <vt:lpwstr>68BB08E9768D47D1A651A25249EE700D_13</vt:lpwstr>
  </property>
</Properties>
</file>